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90" r:id="rId5"/>
    <p:sldId id="279" r:id="rId6"/>
    <p:sldId id="257" r:id="rId7"/>
    <p:sldId id="281" r:id="rId8"/>
    <p:sldId id="291" r:id="rId9"/>
    <p:sldId id="295" r:id="rId10"/>
    <p:sldId id="293" r:id="rId11"/>
    <p:sldId id="299" r:id="rId12"/>
    <p:sldId id="297" r:id="rId13"/>
    <p:sldId id="283" r:id="rId14"/>
    <p:sldId id="298" r:id="rId15"/>
    <p:sldId id="296" r:id="rId16"/>
    <p:sldId id="289" r:id="rId17"/>
    <p:sldId id="286" r:id="rId18"/>
    <p:sldId id="287" r:id="rId19"/>
    <p:sldId id="284" r:id="rId20"/>
    <p:sldId id="282" r:id="rId21"/>
    <p:sldId id="285" r:id="rId22"/>
    <p:sldId id="278" r:id="rId23"/>
    <p:sldId id="277" r:id="rId24"/>
    <p:sldId id="280" r:id="rId25"/>
    <p:sldId id="263" r:id="rId26"/>
    <p:sldId id="264" r:id="rId27"/>
    <p:sldId id="259" r:id="rId28"/>
    <p:sldId id="261" r:id="rId29"/>
    <p:sldId id="258" r:id="rId30"/>
    <p:sldId id="260" r:id="rId31"/>
    <p:sldId id="265" r:id="rId32"/>
    <p:sldId id="266" r:id="rId33"/>
    <p:sldId id="276" r:id="rId34"/>
    <p:sldId id="262" r:id="rId35"/>
    <p:sldId id="267" r:id="rId36"/>
    <p:sldId id="268" r:id="rId37"/>
    <p:sldId id="269" r:id="rId38"/>
    <p:sldId id="270" r:id="rId39"/>
    <p:sldId id="271" r:id="rId40"/>
    <p:sldId id="272" r:id="rId41"/>
    <p:sldId id="273" r:id="rId42"/>
    <p:sldId id="274"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varScale="1">
        <p:scale>
          <a:sx n="111" d="100"/>
          <a:sy n="111" d="100"/>
        </p:scale>
        <p:origin x="594" y="96"/>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"$"#,##0_);[Red]\("$"#,##0\)</c:formatCode>
                <c:ptCount val="4"/>
                <c:pt idx="0">
                  <c:v>10000</c:v>
                </c:pt>
                <c:pt idx="1">
                  <c:v>20000</c:v>
                </c:pt>
                <c:pt idx="2">
                  <c:v>30000</c:v>
                </c:pt>
                <c:pt idx="3">
                  <c:v>40000</c:v>
                </c:pt>
              </c:numCache>
            </c:numRef>
          </c:val>
          <c:extLst>
            <c:ext xmlns:c16="http://schemas.microsoft.com/office/drawing/2014/chart" uri="{C3380CC4-5D6E-409C-BE32-E72D297353CC}">
              <c16:uniqueId val="{00000000-4EE8-458E-A63C-1BC9D4D034F2}"/>
            </c:ext>
          </c:extLst>
        </c:ser>
        <c:dLbls>
          <c:showLegendKey val="0"/>
          <c:showVal val="0"/>
          <c:showCatName val="0"/>
          <c:showSerName val="0"/>
          <c:showPercent val="0"/>
          <c:showBubbleSize val="0"/>
        </c:dLbls>
        <c:gapWidth val="20"/>
        <c:overlap val="-24"/>
        <c:axId val="94843983"/>
        <c:axId val="94844399"/>
      </c:barChart>
      <c:catAx>
        <c:axId val="9484398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4399"/>
        <c:crosses val="autoZero"/>
        <c:auto val="1"/>
        <c:lblAlgn val="ctr"/>
        <c:lblOffset val="100"/>
        <c:noMultiLvlLbl val="0"/>
      </c:catAx>
      <c:valAx>
        <c:axId val="94844399"/>
        <c:scaling>
          <c:orientation val="minMax"/>
          <c:max val="50000"/>
        </c:scaling>
        <c:delete val="0"/>
        <c:axPos val="l"/>
        <c:majorGridlines>
          <c:spPr>
            <a:ln w="9525" cap="flat" cmpd="sng" algn="ctr">
              <a:solidFill>
                <a:schemeClr val="bg1">
                  <a:lumMod val="7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j-lt"/>
                <a:ea typeface="+mn-ea"/>
                <a:cs typeface="+mn-cs"/>
              </a:defRPr>
            </a:pPr>
            <a:endParaRPr lang="en-US"/>
          </a:p>
        </c:txPr>
        <c:crossAx val="94843983"/>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FFD79F"/>
        </a:solidFill>
      </dgm:spPr>
      <dgm:t>
        <a:bodyPr/>
        <a:lstStyle/>
        <a:p>
          <a:r>
            <a:rPr lang="en-US" dirty="0">
              <a:solidFill>
                <a:schemeClr val="tx1"/>
              </a:solidFill>
            </a:rPr>
            <a:t>Group: Brainstorm Project Ideas</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FFD79F"/>
        </a:solidFill>
      </dgm:spPr>
      <dgm:t>
        <a:bodyPr/>
        <a:lstStyle/>
        <a:p>
          <a:r>
            <a:rPr lang="en-US" dirty="0">
              <a:solidFill>
                <a:schemeClr val="tx1"/>
              </a:solidFill>
            </a:rPr>
            <a:t>Group: Define Ideal Asks</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rgbClr val="FFD79F"/>
        </a:solidFill>
      </dgm:spPr>
      <dgm:t>
        <a:bodyPr/>
        <a:lstStyle/>
        <a:p>
          <a:r>
            <a:rPr lang="en-US" dirty="0">
              <a:solidFill>
                <a:schemeClr val="tx1"/>
              </a:solidFill>
            </a:rPr>
            <a:t>Individual: Prototyping by Ask</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rgbClr val="FFD79F"/>
        </a:solidFill>
      </dgm:spPr>
      <dgm:t>
        <a:bodyPr/>
        <a:lstStyle/>
        <a:p>
          <a:r>
            <a:rPr lang="en-US" dirty="0">
              <a:solidFill>
                <a:schemeClr val="tx1"/>
              </a:solidFill>
            </a:rPr>
            <a:t>Group: Refine Ask (strategy / metrics)</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FFD79F"/>
        </a:solidFill>
      </dgm:spPr>
      <dgm:t>
        <a:bodyPr/>
        <a:lstStyle/>
        <a:p>
          <a:r>
            <a:rPr lang="en-US" dirty="0">
              <a:solidFill>
                <a:schemeClr val="tx1"/>
              </a:solidFill>
            </a:rPr>
            <a:t>Group: Brainstorm Data Sources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rgbClr val="FFD79F"/>
        </a:solidFill>
      </dgm:spPr>
      <dgm:t>
        <a:bodyPr/>
        <a:lstStyle/>
        <a:p>
          <a:r>
            <a:rPr lang="en-US" dirty="0">
              <a:solidFill>
                <a:schemeClr val="tx1"/>
              </a:solidFill>
            </a:rPr>
            <a:t>Group: Planning</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269795"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269795"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269795"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269795" custScaleY="120113">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269795" custScaleY="120113">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268257" custScaleY="119903" custLinFactNeighborX="1685" custLinFactNeighborY="2808">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53C9-85C9-4205-9814-824A27C2293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5BCDF5-62FC-4DAF-BCE0-8731947F0E7D}">
      <dgm:prSet phldrT="[Text]"/>
      <dgm:spPr>
        <a:solidFill>
          <a:srgbClr val="DCB8F2"/>
        </a:solidFill>
      </dgm:spPr>
      <dgm:t>
        <a:bodyPr/>
        <a:lstStyle/>
        <a:p>
          <a:r>
            <a:rPr lang="en-US" dirty="0">
              <a:solidFill>
                <a:schemeClr val="tx1"/>
              </a:solidFill>
            </a:rPr>
            <a:t>Individually/Partnering plan, gather, clean, analyze by ask</a:t>
          </a:r>
        </a:p>
      </dgm:t>
    </dgm:pt>
    <dgm:pt modelId="{ADA87F98-D4F8-4215-A8ED-E93B6A5B0DA5}" type="parTrans" cxnId="{DAA14569-AF9B-4DA6-89BC-DA27241278B5}">
      <dgm:prSet/>
      <dgm:spPr/>
      <dgm:t>
        <a:bodyPr/>
        <a:lstStyle/>
        <a:p>
          <a:endParaRPr lang="en-US"/>
        </a:p>
      </dgm:t>
    </dgm:pt>
    <dgm:pt modelId="{A8774D8D-27DC-4419-A271-AEE87A47B9D4}" type="sibTrans" cxnId="{DAA14569-AF9B-4DA6-89BC-DA27241278B5}">
      <dgm:prSet/>
      <dgm:spPr/>
      <dgm:t>
        <a:bodyPr/>
        <a:lstStyle/>
        <a:p>
          <a:endParaRPr lang="en-US"/>
        </a:p>
      </dgm:t>
    </dgm:pt>
    <dgm:pt modelId="{829FA79C-9DF9-4635-BBBD-A29E6E9DEDA6}">
      <dgm:prSet phldrT="[Text]"/>
      <dgm:spPr>
        <a:solidFill>
          <a:srgbClr val="DCB8F2"/>
        </a:solidFill>
      </dgm:spPr>
      <dgm:t>
        <a:bodyPr/>
        <a:lstStyle/>
        <a:p>
          <a:r>
            <a:rPr lang="en-US" dirty="0">
              <a:solidFill>
                <a:schemeClr val="tx1"/>
              </a:solidFill>
            </a:rPr>
            <a:t>Individual/Partner: tell the story by ask</a:t>
          </a:r>
        </a:p>
      </dgm:t>
    </dgm:pt>
    <dgm:pt modelId="{0F0CBB3E-51CC-4FEA-B740-FA829BB85098}" type="parTrans" cxnId="{4626608A-D292-43D9-B9E2-88EF20A088E3}">
      <dgm:prSet/>
      <dgm:spPr/>
      <dgm:t>
        <a:bodyPr/>
        <a:lstStyle/>
        <a:p>
          <a:endParaRPr lang="en-US"/>
        </a:p>
      </dgm:t>
    </dgm:pt>
    <dgm:pt modelId="{99944F6D-85A4-4656-86DD-9EDC86E96D8D}" type="sibTrans" cxnId="{4626608A-D292-43D9-B9E2-88EF20A088E3}">
      <dgm:prSet/>
      <dgm:spPr/>
      <dgm:t>
        <a:bodyPr/>
        <a:lstStyle/>
        <a:p>
          <a:endParaRPr lang="en-US"/>
        </a:p>
      </dgm:t>
    </dgm:pt>
    <dgm:pt modelId="{7BDF1CCF-2017-4862-84AF-F85DBDCA428C}">
      <dgm:prSet phldrT="[Text]"/>
      <dgm:spPr>
        <a:solidFill>
          <a:schemeClr val="accent5">
            <a:lumMod val="40000"/>
            <a:lumOff val="60000"/>
          </a:schemeClr>
        </a:solidFill>
      </dgm:spPr>
      <dgm:t>
        <a:bodyPr/>
        <a:lstStyle/>
        <a:p>
          <a:r>
            <a:rPr lang="en-US" dirty="0">
              <a:solidFill>
                <a:schemeClr val="tx1"/>
              </a:solidFill>
            </a:rPr>
            <a:t>Group: Review asks as a whole</a:t>
          </a:r>
        </a:p>
      </dgm:t>
    </dgm:pt>
    <dgm:pt modelId="{BD142A48-145E-4FFE-924F-C67C50F4CA6C}" type="parTrans" cxnId="{414665F4-FCA9-4B4A-B500-7D6AF763D5FC}">
      <dgm:prSet/>
      <dgm:spPr/>
      <dgm:t>
        <a:bodyPr/>
        <a:lstStyle/>
        <a:p>
          <a:endParaRPr lang="en-US"/>
        </a:p>
      </dgm:t>
    </dgm:pt>
    <dgm:pt modelId="{33A69221-5992-42DD-8890-1C2129AB3742}" type="sibTrans" cxnId="{414665F4-FCA9-4B4A-B500-7D6AF763D5FC}">
      <dgm:prSet/>
      <dgm:spPr/>
      <dgm:t>
        <a:bodyPr/>
        <a:lstStyle/>
        <a:p>
          <a:endParaRPr lang="en-US"/>
        </a:p>
      </dgm:t>
    </dgm:pt>
    <dgm:pt modelId="{9BA25D7A-5A9A-4A0C-836C-FC215607A00E}">
      <dgm:prSet phldrT="[Text]"/>
      <dgm:spPr>
        <a:solidFill>
          <a:schemeClr val="accent5">
            <a:lumMod val="40000"/>
            <a:lumOff val="60000"/>
          </a:schemeClr>
        </a:solidFill>
      </dgm:spPr>
      <dgm:t>
        <a:bodyPr/>
        <a:lstStyle/>
        <a:p>
          <a:r>
            <a:rPr lang="en-US" dirty="0">
              <a:solidFill>
                <a:schemeClr val="tx1"/>
              </a:solidFill>
            </a:rPr>
            <a:t>Group: Make the final call</a:t>
          </a:r>
        </a:p>
      </dgm:t>
    </dgm:pt>
    <dgm:pt modelId="{7E3E3D75-223C-42C5-BA27-8F35618D8638}" type="parTrans" cxnId="{45FE74FD-3965-499D-84D4-45A4DA16C2CC}">
      <dgm:prSet/>
      <dgm:spPr/>
      <dgm:t>
        <a:bodyPr/>
        <a:lstStyle/>
        <a:p>
          <a:endParaRPr lang="en-US"/>
        </a:p>
      </dgm:t>
    </dgm:pt>
    <dgm:pt modelId="{E0E2C71D-E6EB-4E85-BF58-792647EFA61A}" type="sibTrans" cxnId="{45FE74FD-3965-499D-84D4-45A4DA16C2CC}">
      <dgm:prSet/>
      <dgm:spPr/>
      <dgm:t>
        <a:bodyPr/>
        <a:lstStyle/>
        <a:p>
          <a:endParaRPr lang="en-US"/>
        </a:p>
      </dgm:t>
    </dgm:pt>
    <dgm:pt modelId="{2239E357-16F5-4568-92A2-132905CD904B}">
      <dgm:prSet phldrT="[Text]"/>
      <dgm:spPr>
        <a:solidFill>
          <a:srgbClr val="DCB8F2"/>
        </a:solidFill>
      </dgm:spPr>
      <dgm:t>
        <a:bodyPr/>
        <a:lstStyle/>
        <a:p>
          <a:r>
            <a:rPr lang="en-US" dirty="0">
              <a:solidFill>
                <a:schemeClr val="tx1"/>
              </a:solidFill>
            </a:rPr>
            <a:t>Ask for additional support . Modifications  given limitations</a:t>
          </a:r>
        </a:p>
      </dgm:t>
    </dgm:pt>
    <dgm:pt modelId="{A8D63511-3223-47B6-BDD7-F7D0B901EC3E}" type="sibTrans" cxnId="{C89BF4E7-8C19-46BA-9A60-953C95654E64}">
      <dgm:prSet/>
      <dgm:spPr/>
      <dgm:t>
        <a:bodyPr/>
        <a:lstStyle/>
        <a:p>
          <a:endParaRPr lang="en-US"/>
        </a:p>
      </dgm:t>
    </dgm:pt>
    <dgm:pt modelId="{D3DBC51A-1690-4301-88AE-EC008B069053}" type="parTrans" cxnId="{C89BF4E7-8C19-46BA-9A60-953C95654E64}">
      <dgm:prSet/>
      <dgm:spPr/>
      <dgm:t>
        <a:bodyPr/>
        <a:lstStyle/>
        <a:p>
          <a:endParaRPr lang="en-US"/>
        </a:p>
      </dgm:t>
    </dgm:pt>
    <dgm:pt modelId="{9D6F2295-9D24-404E-94D7-82F3DD4AE2F1}">
      <dgm:prSet phldrT="[Text]"/>
      <dgm:spPr>
        <a:solidFill>
          <a:schemeClr val="accent5">
            <a:lumMod val="40000"/>
            <a:lumOff val="60000"/>
          </a:schemeClr>
        </a:solidFill>
      </dgm:spPr>
      <dgm:t>
        <a:bodyPr/>
        <a:lstStyle/>
        <a:p>
          <a:r>
            <a:rPr lang="en-US" dirty="0">
              <a:solidFill>
                <a:schemeClr val="tx1"/>
              </a:solidFill>
            </a:rPr>
            <a:t>Group: Tell the story</a:t>
          </a:r>
        </a:p>
      </dgm:t>
    </dgm:pt>
    <dgm:pt modelId="{50DDE545-57C6-4719-87CC-EE5FC298776D}" type="parTrans" cxnId="{0CEA833D-9693-41D9-A85B-5A220CA8300F}">
      <dgm:prSet/>
      <dgm:spPr/>
      <dgm:t>
        <a:bodyPr/>
        <a:lstStyle/>
        <a:p>
          <a:endParaRPr lang="en-US"/>
        </a:p>
      </dgm:t>
    </dgm:pt>
    <dgm:pt modelId="{59CB1C07-C60E-4A43-8E16-1D123C99A3D7}" type="sibTrans" cxnId="{0CEA833D-9693-41D9-A85B-5A220CA8300F}">
      <dgm:prSet/>
      <dgm:spPr/>
      <dgm:t>
        <a:bodyPr/>
        <a:lstStyle/>
        <a:p>
          <a:endParaRPr lang="en-US"/>
        </a:p>
      </dgm:t>
    </dgm:pt>
    <dgm:pt modelId="{7B7F40CD-051E-4ECA-BA07-6B7A9B4C203B}" type="pres">
      <dgm:prSet presAssocID="{D20F53C9-85C9-4205-9814-824A27C22937}" presName="diagram" presStyleCnt="0">
        <dgm:presLayoutVars>
          <dgm:dir/>
          <dgm:resizeHandles val="exact"/>
        </dgm:presLayoutVars>
      </dgm:prSet>
      <dgm:spPr/>
    </dgm:pt>
    <dgm:pt modelId="{36B8E452-DA18-46E5-9FDD-EB7EFC2ACA53}" type="pres">
      <dgm:prSet presAssocID="{745BCDF5-62FC-4DAF-BCE0-8731947F0E7D}" presName="node" presStyleLbl="node1" presStyleIdx="0" presStyleCnt="6" custScaleX="329168" custScaleY="120113">
        <dgm:presLayoutVars>
          <dgm:bulletEnabled val="1"/>
        </dgm:presLayoutVars>
      </dgm:prSet>
      <dgm:spPr/>
    </dgm:pt>
    <dgm:pt modelId="{BEB06A57-2DD8-48FC-93C0-90521975B19B}" type="pres">
      <dgm:prSet presAssocID="{A8774D8D-27DC-4419-A271-AEE87A47B9D4}" presName="sibTrans" presStyleLbl="sibTrans2D1" presStyleIdx="0" presStyleCnt="5"/>
      <dgm:spPr/>
    </dgm:pt>
    <dgm:pt modelId="{CD790785-0DE2-4E0B-8C81-293702921598}" type="pres">
      <dgm:prSet presAssocID="{A8774D8D-27DC-4419-A271-AEE87A47B9D4}" presName="connectorText" presStyleLbl="sibTrans2D1" presStyleIdx="0" presStyleCnt="5"/>
      <dgm:spPr/>
    </dgm:pt>
    <dgm:pt modelId="{2D6A9FBE-6E63-4A1B-A182-9A0A9113C187}" type="pres">
      <dgm:prSet presAssocID="{2239E357-16F5-4568-92A2-132905CD904B}" presName="node" presStyleLbl="node1" presStyleIdx="1" presStyleCnt="6" custScaleX="329168" custScaleY="120113">
        <dgm:presLayoutVars>
          <dgm:bulletEnabled val="1"/>
        </dgm:presLayoutVars>
      </dgm:prSet>
      <dgm:spPr/>
    </dgm:pt>
    <dgm:pt modelId="{D0265094-5F52-426C-9EF0-DB88E34B86FD}" type="pres">
      <dgm:prSet presAssocID="{A8D63511-3223-47B6-BDD7-F7D0B901EC3E}" presName="sibTrans" presStyleLbl="sibTrans2D1" presStyleIdx="1" presStyleCnt="5"/>
      <dgm:spPr/>
    </dgm:pt>
    <dgm:pt modelId="{640985C2-F9B6-4435-BB79-97A137B584A8}" type="pres">
      <dgm:prSet presAssocID="{A8D63511-3223-47B6-BDD7-F7D0B901EC3E}" presName="connectorText" presStyleLbl="sibTrans2D1" presStyleIdx="1" presStyleCnt="5"/>
      <dgm:spPr/>
    </dgm:pt>
    <dgm:pt modelId="{C9D20A60-3E25-4FD1-A2F8-5D09E726932A}" type="pres">
      <dgm:prSet presAssocID="{829FA79C-9DF9-4635-BBBD-A29E6E9DEDA6}" presName="node" presStyleLbl="node1" presStyleIdx="2" presStyleCnt="6" custScaleX="329168" custScaleY="120113">
        <dgm:presLayoutVars>
          <dgm:bulletEnabled val="1"/>
        </dgm:presLayoutVars>
      </dgm:prSet>
      <dgm:spPr/>
    </dgm:pt>
    <dgm:pt modelId="{42FACEF0-3570-4AB8-A456-6916832A4D94}" type="pres">
      <dgm:prSet presAssocID="{99944F6D-85A4-4656-86DD-9EDC86E96D8D}" presName="sibTrans" presStyleLbl="sibTrans2D1" presStyleIdx="2" presStyleCnt="5"/>
      <dgm:spPr/>
    </dgm:pt>
    <dgm:pt modelId="{7F410F07-0E63-49A8-BCFD-F36479A86E39}" type="pres">
      <dgm:prSet presAssocID="{99944F6D-85A4-4656-86DD-9EDC86E96D8D}" presName="connectorText" presStyleLbl="sibTrans2D1" presStyleIdx="2" presStyleCnt="5"/>
      <dgm:spPr/>
    </dgm:pt>
    <dgm:pt modelId="{7EFE2EB2-1838-440D-86DA-CAF22FF4D2E4}" type="pres">
      <dgm:prSet presAssocID="{7BDF1CCF-2017-4862-84AF-F85DBDCA428C}" presName="node" presStyleLbl="node1" presStyleIdx="3" presStyleCnt="6" custScaleX="329168" custScaleY="120113" custLinFactNeighborY="1749">
        <dgm:presLayoutVars>
          <dgm:bulletEnabled val="1"/>
        </dgm:presLayoutVars>
      </dgm:prSet>
      <dgm:spPr/>
    </dgm:pt>
    <dgm:pt modelId="{FCCD555B-E210-4309-8374-AA7B8BD4DE14}" type="pres">
      <dgm:prSet presAssocID="{33A69221-5992-42DD-8890-1C2129AB3742}" presName="sibTrans" presStyleLbl="sibTrans2D1" presStyleIdx="3" presStyleCnt="5"/>
      <dgm:spPr/>
    </dgm:pt>
    <dgm:pt modelId="{263C2FBF-F621-4B69-B28F-88BB3E0E02D3}" type="pres">
      <dgm:prSet presAssocID="{33A69221-5992-42DD-8890-1C2129AB3742}" presName="connectorText" presStyleLbl="sibTrans2D1" presStyleIdx="3" presStyleCnt="5"/>
      <dgm:spPr/>
    </dgm:pt>
    <dgm:pt modelId="{94053404-6689-4580-B92C-BA5C6244276A}" type="pres">
      <dgm:prSet presAssocID="{9BA25D7A-5A9A-4A0C-836C-FC215607A00E}" presName="node" presStyleLbl="node1" presStyleIdx="4" presStyleCnt="6" custScaleX="329168" custScaleY="120113" custLinFactNeighborY="1749">
        <dgm:presLayoutVars>
          <dgm:bulletEnabled val="1"/>
        </dgm:presLayoutVars>
      </dgm:prSet>
      <dgm:spPr/>
    </dgm:pt>
    <dgm:pt modelId="{77F06A79-9D5F-4700-9A9E-69FA3E00361E}" type="pres">
      <dgm:prSet presAssocID="{E0E2C71D-E6EB-4E85-BF58-792647EFA61A}" presName="sibTrans" presStyleLbl="sibTrans2D1" presStyleIdx="4" presStyleCnt="5"/>
      <dgm:spPr/>
    </dgm:pt>
    <dgm:pt modelId="{FDC8BDAC-0EB8-4153-8594-04DB12A88CB8}" type="pres">
      <dgm:prSet presAssocID="{E0E2C71D-E6EB-4E85-BF58-792647EFA61A}" presName="connectorText" presStyleLbl="sibTrans2D1" presStyleIdx="4" presStyleCnt="5"/>
      <dgm:spPr/>
    </dgm:pt>
    <dgm:pt modelId="{B9732E17-31EE-4510-AE39-0513CA652C93}" type="pres">
      <dgm:prSet presAssocID="{9D6F2295-9D24-404E-94D7-82F3DD4AE2F1}" presName="node" presStyleLbl="node1" presStyleIdx="5" presStyleCnt="6" custScaleX="327292" custScaleY="119903" custLinFactNeighborX="1685" custLinFactNeighborY="1909">
        <dgm:presLayoutVars>
          <dgm:bulletEnabled val="1"/>
        </dgm:presLayoutVars>
      </dgm:prSet>
      <dgm:spPr/>
    </dgm:pt>
  </dgm:ptLst>
  <dgm:cxnLst>
    <dgm:cxn modelId="{CF3AA505-8CEA-4D8B-A9B1-996F4DD07FA0}" type="presOf" srcId="{33A69221-5992-42DD-8890-1C2129AB3742}" destId="{263C2FBF-F621-4B69-B28F-88BB3E0E02D3}" srcOrd="1" destOrd="0" presId="urn:microsoft.com/office/officeart/2005/8/layout/process5"/>
    <dgm:cxn modelId="{053B421A-0F36-4C77-BA53-A62B6DFC336A}" type="presOf" srcId="{A8774D8D-27DC-4419-A271-AEE87A47B9D4}" destId="{CD790785-0DE2-4E0B-8C81-293702921598}" srcOrd="1" destOrd="0" presId="urn:microsoft.com/office/officeart/2005/8/layout/process5"/>
    <dgm:cxn modelId="{0F9E8E20-115D-4B92-902E-554E088EA22F}" type="presOf" srcId="{A8774D8D-27DC-4419-A271-AEE87A47B9D4}" destId="{BEB06A57-2DD8-48FC-93C0-90521975B19B}" srcOrd="0" destOrd="0" presId="urn:microsoft.com/office/officeart/2005/8/layout/process5"/>
    <dgm:cxn modelId="{9C542A21-4C66-4E91-8FA3-554C5A3E2AF7}" type="presOf" srcId="{A8D63511-3223-47B6-BDD7-F7D0B901EC3E}" destId="{D0265094-5F52-426C-9EF0-DB88E34B86FD}" srcOrd="0" destOrd="0" presId="urn:microsoft.com/office/officeart/2005/8/layout/process5"/>
    <dgm:cxn modelId="{0CEA833D-9693-41D9-A85B-5A220CA8300F}" srcId="{D20F53C9-85C9-4205-9814-824A27C22937}" destId="{9D6F2295-9D24-404E-94D7-82F3DD4AE2F1}" srcOrd="5" destOrd="0" parTransId="{50DDE545-57C6-4719-87CC-EE5FC298776D}" sibTransId="{59CB1C07-C60E-4A43-8E16-1D123C99A3D7}"/>
    <dgm:cxn modelId="{2D7E6A3E-D82D-4397-9820-D8E703B19846}" type="presOf" srcId="{2239E357-16F5-4568-92A2-132905CD904B}" destId="{2D6A9FBE-6E63-4A1B-A182-9A0A9113C187}" srcOrd="0" destOrd="0" presId="urn:microsoft.com/office/officeart/2005/8/layout/process5"/>
    <dgm:cxn modelId="{8C8E9565-601F-4231-A418-118E450AA137}" type="presOf" srcId="{E0E2C71D-E6EB-4E85-BF58-792647EFA61A}" destId="{77F06A79-9D5F-4700-9A9E-69FA3E00361E}" srcOrd="0" destOrd="0" presId="urn:microsoft.com/office/officeart/2005/8/layout/process5"/>
    <dgm:cxn modelId="{DAA14569-AF9B-4DA6-89BC-DA27241278B5}" srcId="{D20F53C9-85C9-4205-9814-824A27C22937}" destId="{745BCDF5-62FC-4DAF-BCE0-8731947F0E7D}" srcOrd="0" destOrd="0" parTransId="{ADA87F98-D4F8-4215-A8ED-E93B6A5B0DA5}" sibTransId="{A8774D8D-27DC-4419-A271-AEE87A47B9D4}"/>
    <dgm:cxn modelId="{E528BE4D-B8EF-4B31-A267-1CF36E81EF89}" type="presOf" srcId="{7BDF1CCF-2017-4862-84AF-F85DBDCA428C}" destId="{7EFE2EB2-1838-440D-86DA-CAF22FF4D2E4}" srcOrd="0" destOrd="0" presId="urn:microsoft.com/office/officeart/2005/8/layout/process5"/>
    <dgm:cxn modelId="{979A5056-3F78-4A01-9591-D3759C2ED5B1}" type="presOf" srcId="{99944F6D-85A4-4656-86DD-9EDC86E96D8D}" destId="{42FACEF0-3570-4AB8-A456-6916832A4D94}" srcOrd="0" destOrd="0" presId="urn:microsoft.com/office/officeart/2005/8/layout/process5"/>
    <dgm:cxn modelId="{4626608A-D292-43D9-B9E2-88EF20A088E3}" srcId="{D20F53C9-85C9-4205-9814-824A27C22937}" destId="{829FA79C-9DF9-4635-BBBD-A29E6E9DEDA6}" srcOrd="2" destOrd="0" parTransId="{0F0CBB3E-51CC-4FEA-B740-FA829BB85098}" sibTransId="{99944F6D-85A4-4656-86DD-9EDC86E96D8D}"/>
    <dgm:cxn modelId="{C4159099-F0CD-417A-9958-F674D37E50DD}" type="presOf" srcId="{D20F53C9-85C9-4205-9814-824A27C22937}" destId="{7B7F40CD-051E-4ECA-BA07-6B7A9B4C203B}" srcOrd="0" destOrd="0" presId="urn:microsoft.com/office/officeart/2005/8/layout/process5"/>
    <dgm:cxn modelId="{DB5B809E-A732-4372-B160-EC9698398C61}" type="presOf" srcId="{A8D63511-3223-47B6-BDD7-F7D0B901EC3E}" destId="{640985C2-F9B6-4435-BB79-97A137B584A8}" srcOrd="1" destOrd="0" presId="urn:microsoft.com/office/officeart/2005/8/layout/process5"/>
    <dgm:cxn modelId="{B8C617A2-133F-4DC2-9CE3-C241F0C0BB24}" type="presOf" srcId="{99944F6D-85A4-4656-86DD-9EDC86E96D8D}" destId="{7F410F07-0E63-49A8-BCFD-F36479A86E39}" srcOrd="1" destOrd="0" presId="urn:microsoft.com/office/officeart/2005/8/layout/process5"/>
    <dgm:cxn modelId="{DB73F0A8-44F8-40F2-B832-70C4FCF9F9F1}" type="presOf" srcId="{745BCDF5-62FC-4DAF-BCE0-8731947F0E7D}" destId="{36B8E452-DA18-46E5-9FDD-EB7EFC2ACA53}" srcOrd="0" destOrd="0" presId="urn:microsoft.com/office/officeart/2005/8/layout/process5"/>
    <dgm:cxn modelId="{9B2B51C0-8FB2-4824-963F-8C0E9BD3A0A6}" type="presOf" srcId="{829FA79C-9DF9-4635-BBBD-A29E6E9DEDA6}" destId="{C9D20A60-3E25-4FD1-A2F8-5D09E726932A}" srcOrd="0" destOrd="0" presId="urn:microsoft.com/office/officeart/2005/8/layout/process5"/>
    <dgm:cxn modelId="{114947E5-4191-430F-B35C-28FCF88A43C4}" type="presOf" srcId="{E0E2C71D-E6EB-4E85-BF58-792647EFA61A}" destId="{FDC8BDAC-0EB8-4153-8594-04DB12A88CB8}" srcOrd="1" destOrd="0" presId="urn:microsoft.com/office/officeart/2005/8/layout/process5"/>
    <dgm:cxn modelId="{C89BF4E7-8C19-46BA-9A60-953C95654E64}" srcId="{D20F53C9-85C9-4205-9814-824A27C22937}" destId="{2239E357-16F5-4568-92A2-132905CD904B}" srcOrd="1" destOrd="0" parTransId="{D3DBC51A-1690-4301-88AE-EC008B069053}" sibTransId="{A8D63511-3223-47B6-BDD7-F7D0B901EC3E}"/>
    <dgm:cxn modelId="{C4D8F2EA-5ECB-4786-990B-60BB16405A41}" type="presOf" srcId="{9BA25D7A-5A9A-4A0C-836C-FC215607A00E}" destId="{94053404-6689-4580-B92C-BA5C6244276A}" srcOrd="0" destOrd="0" presId="urn:microsoft.com/office/officeart/2005/8/layout/process5"/>
    <dgm:cxn modelId="{414665F4-FCA9-4B4A-B500-7D6AF763D5FC}" srcId="{D20F53C9-85C9-4205-9814-824A27C22937}" destId="{7BDF1CCF-2017-4862-84AF-F85DBDCA428C}" srcOrd="3" destOrd="0" parTransId="{BD142A48-145E-4FFE-924F-C67C50F4CA6C}" sibTransId="{33A69221-5992-42DD-8890-1C2129AB3742}"/>
    <dgm:cxn modelId="{9B99DAF4-B524-4C08-A574-40CE92CE53B1}" type="presOf" srcId="{9D6F2295-9D24-404E-94D7-82F3DD4AE2F1}" destId="{B9732E17-31EE-4510-AE39-0513CA652C93}" srcOrd="0" destOrd="0" presId="urn:microsoft.com/office/officeart/2005/8/layout/process5"/>
    <dgm:cxn modelId="{5F5C4FFB-901A-4BAC-B942-36A3CF4F432C}" type="presOf" srcId="{33A69221-5992-42DD-8890-1C2129AB3742}" destId="{FCCD555B-E210-4309-8374-AA7B8BD4DE14}" srcOrd="0" destOrd="0" presId="urn:microsoft.com/office/officeart/2005/8/layout/process5"/>
    <dgm:cxn modelId="{45FE74FD-3965-499D-84D4-45A4DA16C2CC}" srcId="{D20F53C9-85C9-4205-9814-824A27C22937}" destId="{9BA25D7A-5A9A-4A0C-836C-FC215607A00E}" srcOrd="4" destOrd="0" parTransId="{7E3E3D75-223C-42C5-BA27-8F35618D8638}" sibTransId="{E0E2C71D-E6EB-4E85-BF58-792647EFA61A}"/>
    <dgm:cxn modelId="{2BF4DD85-F50D-4195-A639-8EEA6ABCEE40}" type="presParOf" srcId="{7B7F40CD-051E-4ECA-BA07-6B7A9B4C203B}" destId="{36B8E452-DA18-46E5-9FDD-EB7EFC2ACA53}" srcOrd="0" destOrd="0" presId="urn:microsoft.com/office/officeart/2005/8/layout/process5"/>
    <dgm:cxn modelId="{326C1B36-DF88-4B4F-9ECF-A04A6E874778}" type="presParOf" srcId="{7B7F40CD-051E-4ECA-BA07-6B7A9B4C203B}" destId="{BEB06A57-2DD8-48FC-93C0-90521975B19B}" srcOrd="1" destOrd="0" presId="urn:microsoft.com/office/officeart/2005/8/layout/process5"/>
    <dgm:cxn modelId="{EF7AED90-CC44-4928-9A62-742EDADAB962}" type="presParOf" srcId="{BEB06A57-2DD8-48FC-93C0-90521975B19B}" destId="{CD790785-0DE2-4E0B-8C81-293702921598}" srcOrd="0" destOrd="0" presId="urn:microsoft.com/office/officeart/2005/8/layout/process5"/>
    <dgm:cxn modelId="{363C15BE-9F09-4333-B47E-4BA81A906ECC}" type="presParOf" srcId="{7B7F40CD-051E-4ECA-BA07-6B7A9B4C203B}" destId="{2D6A9FBE-6E63-4A1B-A182-9A0A9113C187}" srcOrd="2" destOrd="0" presId="urn:microsoft.com/office/officeart/2005/8/layout/process5"/>
    <dgm:cxn modelId="{EC0DAB0A-82E3-41A4-B6C9-2731D0BB1852}" type="presParOf" srcId="{7B7F40CD-051E-4ECA-BA07-6B7A9B4C203B}" destId="{D0265094-5F52-426C-9EF0-DB88E34B86FD}" srcOrd="3" destOrd="0" presId="urn:microsoft.com/office/officeart/2005/8/layout/process5"/>
    <dgm:cxn modelId="{A094831A-BFFD-44EE-99F9-4082B545040B}" type="presParOf" srcId="{D0265094-5F52-426C-9EF0-DB88E34B86FD}" destId="{640985C2-F9B6-4435-BB79-97A137B584A8}" srcOrd="0" destOrd="0" presId="urn:microsoft.com/office/officeart/2005/8/layout/process5"/>
    <dgm:cxn modelId="{0509E05C-B59E-46DC-A28D-DB0363FDE4DD}" type="presParOf" srcId="{7B7F40CD-051E-4ECA-BA07-6B7A9B4C203B}" destId="{C9D20A60-3E25-4FD1-A2F8-5D09E726932A}" srcOrd="4" destOrd="0" presId="urn:microsoft.com/office/officeart/2005/8/layout/process5"/>
    <dgm:cxn modelId="{6317E111-5909-4114-AB50-C0DEB804A92B}" type="presParOf" srcId="{7B7F40CD-051E-4ECA-BA07-6B7A9B4C203B}" destId="{42FACEF0-3570-4AB8-A456-6916832A4D94}" srcOrd="5" destOrd="0" presId="urn:microsoft.com/office/officeart/2005/8/layout/process5"/>
    <dgm:cxn modelId="{C0561169-DA6A-46A9-AC60-D751DB2BDE86}" type="presParOf" srcId="{42FACEF0-3570-4AB8-A456-6916832A4D94}" destId="{7F410F07-0E63-49A8-BCFD-F36479A86E39}" srcOrd="0" destOrd="0" presId="urn:microsoft.com/office/officeart/2005/8/layout/process5"/>
    <dgm:cxn modelId="{19773D0B-309D-4856-9DA9-D7FD7DBF5F59}" type="presParOf" srcId="{7B7F40CD-051E-4ECA-BA07-6B7A9B4C203B}" destId="{7EFE2EB2-1838-440D-86DA-CAF22FF4D2E4}" srcOrd="6" destOrd="0" presId="urn:microsoft.com/office/officeart/2005/8/layout/process5"/>
    <dgm:cxn modelId="{38FF8506-1C29-4C93-8ACF-3D04E899BB28}" type="presParOf" srcId="{7B7F40CD-051E-4ECA-BA07-6B7A9B4C203B}" destId="{FCCD555B-E210-4309-8374-AA7B8BD4DE14}" srcOrd="7" destOrd="0" presId="urn:microsoft.com/office/officeart/2005/8/layout/process5"/>
    <dgm:cxn modelId="{8DF0862F-8A62-4561-AE81-127360C3C594}" type="presParOf" srcId="{FCCD555B-E210-4309-8374-AA7B8BD4DE14}" destId="{263C2FBF-F621-4B69-B28F-88BB3E0E02D3}" srcOrd="0" destOrd="0" presId="urn:microsoft.com/office/officeart/2005/8/layout/process5"/>
    <dgm:cxn modelId="{774F66CD-08D0-444D-9E71-B11A3B305785}" type="presParOf" srcId="{7B7F40CD-051E-4ECA-BA07-6B7A9B4C203B}" destId="{94053404-6689-4580-B92C-BA5C6244276A}" srcOrd="8" destOrd="0" presId="urn:microsoft.com/office/officeart/2005/8/layout/process5"/>
    <dgm:cxn modelId="{7E4CAD14-3397-463F-B9A5-3FCE940DDC16}" type="presParOf" srcId="{7B7F40CD-051E-4ECA-BA07-6B7A9B4C203B}" destId="{77F06A79-9D5F-4700-9A9E-69FA3E00361E}" srcOrd="9" destOrd="0" presId="urn:microsoft.com/office/officeart/2005/8/layout/process5"/>
    <dgm:cxn modelId="{9894FD13-23F0-487E-B47B-621779B7BCA2}" type="presParOf" srcId="{77F06A79-9D5F-4700-9A9E-69FA3E00361E}" destId="{FDC8BDAC-0EB8-4153-8594-04DB12A88CB8}" srcOrd="0" destOrd="0" presId="urn:microsoft.com/office/officeart/2005/8/layout/process5"/>
    <dgm:cxn modelId="{1903E3DD-AC8D-4748-ADC0-A2CECE29635B}" type="presParOf" srcId="{7B7F40CD-051E-4ECA-BA07-6B7A9B4C203B}" destId="{B9732E17-31EE-4510-AE39-0513CA652C9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506"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Project Ideas</a:t>
          </a:r>
        </a:p>
      </dsp:txBody>
      <dsp:txXfrm>
        <a:off x="26262" y="366031"/>
        <a:ext cx="3240491" cy="827850"/>
      </dsp:txXfrm>
    </dsp:sp>
    <dsp:sp modelId="{BEB06A57-2DD8-48FC-93C0-90521975B19B}">
      <dsp:nvSpPr>
        <dsp:cNvPr id="0" name=""/>
        <dsp:cNvSpPr/>
      </dsp:nvSpPr>
      <dsp:spPr>
        <a:xfrm>
          <a:off x="3399886"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99886" y="689174"/>
        <a:ext cx="181075" cy="181564"/>
      </dsp:txXfrm>
    </dsp:sp>
    <dsp:sp modelId="{2D6A9FBE-6E63-4A1B-A182-9A0A9113C187}">
      <dsp:nvSpPr>
        <dsp:cNvPr id="0" name=""/>
        <dsp:cNvSpPr/>
      </dsp:nvSpPr>
      <dsp:spPr>
        <a:xfrm>
          <a:off x="3780585"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Brainstorm Data Sources</a:t>
          </a:r>
        </a:p>
      </dsp:txBody>
      <dsp:txXfrm>
        <a:off x="3806341" y="366031"/>
        <a:ext cx="3240491" cy="827850"/>
      </dsp:txXfrm>
    </dsp:sp>
    <dsp:sp modelId="{D0265094-5F52-426C-9EF0-DB88E34B86FD}">
      <dsp:nvSpPr>
        <dsp:cNvPr id="0" name=""/>
        <dsp:cNvSpPr/>
      </dsp:nvSpPr>
      <dsp:spPr>
        <a:xfrm>
          <a:off x="7179965" y="628653"/>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9965" y="689174"/>
        <a:ext cx="181075" cy="181564"/>
      </dsp:txXfrm>
    </dsp:sp>
    <dsp:sp modelId="{C9D20A60-3E25-4FD1-A2F8-5D09E726932A}">
      <dsp:nvSpPr>
        <dsp:cNvPr id="0" name=""/>
        <dsp:cNvSpPr/>
      </dsp:nvSpPr>
      <dsp:spPr>
        <a:xfrm>
          <a:off x="7560663" y="340275"/>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Define Ideal Asks</a:t>
          </a:r>
        </a:p>
      </dsp:txBody>
      <dsp:txXfrm>
        <a:off x="7586419" y="366031"/>
        <a:ext cx="3240491" cy="827850"/>
      </dsp:txXfrm>
    </dsp:sp>
    <dsp:sp modelId="{42FACEF0-3570-4AB8-A456-6916832A4D94}">
      <dsp:nvSpPr>
        <dsp:cNvPr id="0" name=""/>
        <dsp:cNvSpPr/>
      </dsp:nvSpPr>
      <dsp:spPr>
        <a:xfrm rot="5400000">
          <a:off x="9077325" y="130505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15883" y="1327013"/>
        <a:ext cx="181564" cy="181075"/>
      </dsp:txXfrm>
    </dsp:sp>
    <dsp:sp modelId="{7EFE2EB2-1838-440D-86DA-CAF22FF4D2E4}">
      <dsp:nvSpPr>
        <dsp:cNvPr id="0" name=""/>
        <dsp:cNvSpPr/>
      </dsp:nvSpPr>
      <dsp:spPr>
        <a:xfrm>
          <a:off x="7560663"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Individual: Prototyping by Ask</a:t>
          </a:r>
        </a:p>
      </dsp:txBody>
      <dsp:txXfrm>
        <a:off x="7586419" y="1733468"/>
        <a:ext cx="3240491" cy="827850"/>
      </dsp:txXfrm>
    </dsp:sp>
    <dsp:sp modelId="{FCCD555B-E210-4309-8374-AA7B8BD4DE14}">
      <dsp:nvSpPr>
        <dsp:cNvPr id="0" name=""/>
        <dsp:cNvSpPr/>
      </dsp:nvSpPr>
      <dsp:spPr>
        <a:xfrm rot="10800000">
          <a:off x="7194607" y="1996090"/>
          <a:ext cx="258679"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72211" y="2056611"/>
        <a:ext cx="181075" cy="181564"/>
      </dsp:txXfrm>
    </dsp:sp>
    <dsp:sp modelId="{94053404-6689-4580-B92C-BA5C6244276A}">
      <dsp:nvSpPr>
        <dsp:cNvPr id="0" name=""/>
        <dsp:cNvSpPr/>
      </dsp:nvSpPr>
      <dsp:spPr>
        <a:xfrm>
          <a:off x="3780585" y="1707712"/>
          <a:ext cx="3292003" cy="879362"/>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Refine Ask (strategy / metrics)</a:t>
          </a:r>
        </a:p>
      </dsp:txBody>
      <dsp:txXfrm>
        <a:off x="3806341" y="1733468"/>
        <a:ext cx="3240491" cy="827850"/>
      </dsp:txXfrm>
    </dsp:sp>
    <dsp:sp modelId="{77F06A79-9D5F-4700-9A9E-69FA3E00361E}">
      <dsp:nvSpPr>
        <dsp:cNvPr id="0" name=""/>
        <dsp:cNvSpPr/>
      </dsp:nvSpPr>
      <dsp:spPr>
        <a:xfrm rot="10781155">
          <a:off x="3429947" y="2006356"/>
          <a:ext cx="247786" cy="3026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282" y="2066673"/>
        <a:ext cx="173450" cy="181564"/>
      </dsp:txXfrm>
    </dsp:sp>
    <dsp:sp modelId="{B9732E17-31EE-4510-AE39-0513CA652C93}">
      <dsp:nvSpPr>
        <dsp:cNvPr id="0" name=""/>
        <dsp:cNvSpPr/>
      </dsp:nvSpPr>
      <dsp:spPr>
        <a:xfrm>
          <a:off x="39832" y="1729038"/>
          <a:ext cx="3273237" cy="877824"/>
        </a:xfrm>
        <a:prstGeom prst="roundRect">
          <a:avLst>
            <a:gd name="adj" fmla="val 10000"/>
          </a:avLst>
        </a:prstGeom>
        <a:solidFill>
          <a:srgbClr val="FFD7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Group: Planning</a:t>
          </a:r>
        </a:p>
      </dsp:txBody>
      <dsp:txXfrm>
        <a:off x="65543" y="1754749"/>
        <a:ext cx="3221815" cy="82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E452-DA18-46E5-9FDD-EB7EFC2ACA53}">
      <dsp:nvSpPr>
        <dsp:cNvPr id="0" name=""/>
        <dsp:cNvSpPr/>
      </dsp:nvSpPr>
      <dsp:spPr>
        <a:xfrm>
          <a:off x="427096"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Individually/Partnering plan, gather, clean, analyze by ask</a:t>
          </a:r>
        </a:p>
      </dsp:txBody>
      <dsp:txXfrm>
        <a:off x="446867" y="20078"/>
        <a:ext cx="3043673" cy="635494"/>
      </dsp:txXfrm>
    </dsp:sp>
    <dsp:sp modelId="{BEB06A57-2DD8-48FC-93C0-90521975B19B}">
      <dsp:nvSpPr>
        <dsp:cNvPr id="0" name=""/>
        <dsp:cNvSpPr/>
      </dsp:nvSpPr>
      <dsp:spPr>
        <a:xfrm>
          <a:off x="3592738"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92738" y="268138"/>
        <a:ext cx="139001" cy="139375"/>
      </dsp:txXfrm>
    </dsp:sp>
    <dsp:sp modelId="{2D6A9FBE-6E63-4A1B-A182-9A0A9113C187}">
      <dsp:nvSpPr>
        <dsp:cNvPr id="0" name=""/>
        <dsp:cNvSpPr/>
      </dsp:nvSpPr>
      <dsp:spPr>
        <a:xfrm>
          <a:off x="3884979"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Ask for additional support . Modifications  given limitations</a:t>
          </a:r>
        </a:p>
      </dsp:txBody>
      <dsp:txXfrm>
        <a:off x="3904750" y="20078"/>
        <a:ext cx="3043673" cy="635494"/>
      </dsp:txXfrm>
    </dsp:sp>
    <dsp:sp modelId="{D0265094-5F52-426C-9EF0-DB88E34B86FD}">
      <dsp:nvSpPr>
        <dsp:cNvPr id="0" name=""/>
        <dsp:cNvSpPr/>
      </dsp:nvSpPr>
      <dsp:spPr>
        <a:xfrm>
          <a:off x="7050621" y="221679"/>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050621" y="268138"/>
        <a:ext cx="139001" cy="139375"/>
      </dsp:txXfrm>
    </dsp:sp>
    <dsp:sp modelId="{C9D20A60-3E25-4FD1-A2F8-5D09E726932A}">
      <dsp:nvSpPr>
        <dsp:cNvPr id="0" name=""/>
        <dsp:cNvSpPr/>
      </dsp:nvSpPr>
      <dsp:spPr>
        <a:xfrm>
          <a:off x="7342862" y="307"/>
          <a:ext cx="3083215" cy="675036"/>
        </a:xfrm>
        <a:prstGeom prst="roundRect">
          <a:avLst>
            <a:gd name="adj" fmla="val 10000"/>
          </a:avLst>
        </a:prstGeom>
        <a:solidFill>
          <a:srgbClr val="DCB8F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Individual/Partner: tell the story by ask</a:t>
          </a:r>
        </a:p>
      </dsp:txBody>
      <dsp:txXfrm>
        <a:off x="7362633" y="20078"/>
        <a:ext cx="3043673" cy="635494"/>
      </dsp:txXfrm>
    </dsp:sp>
    <dsp:sp modelId="{42FACEF0-3570-4AB8-A456-6916832A4D94}">
      <dsp:nvSpPr>
        <dsp:cNvPr id="0" name=""/>
        <dsp:cNvSpPr/>
      </dsp:nvSpPr>
      <dsp:spPr>
        <a:xfrm rot="5400000">
          <a:off x="8785101" y="741060"/>
          <a:ext cx="198736"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814782" y="757839"/>
        <a:ext cx="139375" cy="139115"/>
      </dsp:txXfrm>
    </dsp:sp>
    <dsp:sp modelId="{7EFE2EB2-1838-440D-86DA-CAF22FF4D2E4}">
      <dsp:nvSpPr>
        <dsp:cNvPr id="0" name=""/>
        <dsp:cNvSpPr/>
      </dsp:nvSpPr>
      <dsp:spPr>
        <a:xfrm>
          <a:off x="7342862"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Review asks as a whole</a:t>
          </a:r>
        </a:p>
      </dsp:txBody>
      <dsp:txXfrm>
        <a:off x="7362633" y="1070091"/>
        <a:ext cx="3043673" cy="635494"/>
      </dsp:txXfrm>
    </dsp:sp>
    <dsp:sp modelId="{FCCD555B-E210-4309-8374-AA7B8BD4DE14}">
      <dsp:nvSpPr>
        <dsp:cNvPr id="0" name=""/>
        <dsp:cNvSpPr/>
      </dsp:nvSpPr>
      <dsp:spPr>
        <a:xfrm rot="10800000">
          <a:off x="7061861" y="1271691"/>
          <a:ext cx="198573"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121433" y="1318150"/>
        <a:ext cx="139001" cy="139375"/>
      </dsp:txXfrm>
    </dsp:sp>
    <dsp:sp modelId="{94053404-6689-4580-B92C-BA5C6244276A}">
      <dsp:nvSpPr>
        <dsp:cNvPr id="0" name=""/>
        <dsp:cNvSpPr/>
      </dsp:nvSpPr>
      <dsp:spPr>
        <a:xfrm>
          <a:off x="3884979" y="1050320"/>
          <a:ext cx="3083215" cy="67503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Make the final call</a:t>
          </a:r>
        </a:p>
      </dsp:txBody>
      <dsp:txXfrm>
        <a:off x="3904750" y="1070091"/>
        <a:ext cx="3043673" cy="635494"/>
      </dsp:txXfrm>
    </dsp:sp>
    <dsp:sp modelId="{77F06A79-9D5F-4700-9A9E-69FA3E00361E}">
      <dsp:nvSpPr>
        <dsp:cNvPr id="0" name=""/>
        <dsp:cNvSpPr/>
      </dsp:nvSpPr>
      <dsp:spPr>
        <a:xfrm rot="10799409">
          <a:off x="3615815" y="1271986"/>
          <a:ext cx="190208" cy="2322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672877" y="1318440"/>
        <a:ext cx="133146" cy="139375"/>
      </dsp:txXfrm>
    </dsp:sp>
    <dsp:sp modelId="{B9732E17-31EE-4510-AE39-0513CA652C93}">
      <dsp:nvSpPr>
        <dsp:cNvPr id="0" name=""/>
        <dsp:cNvSpPr/>
      </dsp:nvSpPr>
      <dsp:spPr>
        <a:xfrm>
          <a:off x="460451" y="1051500"/>
          <a:ext cx="3065643" cy="673856"/>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Group: Tell the story</a:t>
          </a:r>
        </a:p>
      </dsp:txBody>
      <dsp:txXfrm>
        <a:off x="480188" y="1071237"/>
        <a:ext cx="3026169" cy="634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7/29/2023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included: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96586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https://www.census.gov/data/developers/guidance/api-user-guide.html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306931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 </a:t>
            </a:r>
          </a:p>
          <a:p>
            <a:r>
              <a:rPr lang="en-US" dirty="0"/>
              <a:t>Unemployment:</a:t>
            </a:r>
          </a:p>
          <a:p>
            <a:pPr marL="171450" indent="-171450">
              <a:buFont typeface="Arial" panose="020B0604020202020204" pitchFamily="34" charset="0"/>
              <a:buChar char="•"/>
            </a:pPr>
            <a:r>
              <a:rPr lang="en-US" dirty="0"/>
              <a:t>Denver, Austin, San Francisco are different (p-value: 0.178)</a:t>
            </a:r>
          </a:p>
          <a:p>
            <a:pPr marL="171450" indent="-171450">
              <a:buFont typeface="Arial" panose="020B0604020202020204" pitchFamily="34" charset="0"/>
              <a:buChar char="•"/>
            </a:pPr>
            <a:r>
              <a:rPr lang="en-US" dirty="0"/>
              <a:t>Denver &amp; Austin are on the edge of being different (p-value: 0.053)</a:t>
            </a:r>
          </a:p>
          <a:p>
            <a:r>
              <a:rPr lang="en-US" dirty="0"/>
              <a:t>Job Openings:</a:t>
            </a:r>
          </a:p>
          <a:p>
            <a:pPr marL="171450" indent="-171450">
              <a:buFont typeface="Arial" panose="020B0604020202020204" pitchFamily="34" charset="0"/>
              <a:buChar char="•"/>
            </a:pPr>
            <a:r>
              <a:rPr lang="en-US" dirty="0"/>
              <a:t>Texas, Illinois, California are different (p-value: 0.854)</a:t>
            </a:r>
          </a:p>
          <a:p>
            <a:pPr marL="171450" indent="-171450">
              <a:buFont typeface="Arial" panose="020B0604020202020204" pitchFamily="34" charset="0"/>
              <a:buChar char="•"/>
            </a:pPr>
            <a:r>
              <a:rPr lang="en-US" dirty="0"/>
              <a:t>Texas and Illinois are different (p-value: 905)</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365080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https://www.forbes.com/advisor/personal-finance/unemployment-rates-by-city/#:~:text=The%20Bureau%20of%20Labor%20Statistics,Statistics%20Estimation%20Methodology%20(LAUS).</a:t>
            </a:r>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6608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7.xml"/><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ww.bls.gov/developers/home.htm" TargetMode="External"/><Relationship Id="rId7" Type="http://schemas.openxmlformats.org/officeDocument/2006/relationships/image" Target="../media/image13.png"/><Relationship Id="rId2" Type="http://schemas.openxmlformats.org/officeDocument/2006/relationships/hyperlink" Target="https://www.census.gov/data/developers/guidance/api-user-guide.html" TargetMode="Externa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hyperlink" Target="https://www.bls.gov/help/hlpforma.htm#L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3833700-CD72-173F-04C0-AC96493ABA41}"/>
              </a:ext>
            </a:extLst>
          </p:cNvPr>
          <p:cNvSpPr>
            <a:spLocks noGrp="1"/>
          </p:cNvSpPr>
          <p:nvPr>
            <p:ph type="title"/>
          </p:nvPr>
        </p:nvSpPr>
        <p:spPr>
          <a:xfrm>
            <a:off x="838200" y="597992"/>
            <a:ext cx="5061155" cy="994835"/>
          </a:xfrm>
        </p:spPr>
        <p:txBody>
          <a:bodyPr/>
          <a:lstStyle/>
          <a:p>
            <a:r>
              <a:rPr lang="en-US" dirty="0"/>
              <a:t>Presentation Requirements</a:t>
            </a:r>
          </a:p>
        </p:txBody>
      </p:sp>
      <p:pic>
        <p:nvPicPr>
          <p:cNvPr id="29" name="Picture 28" descr="A screenshot of a project plan&#10;&#10;Description automatically generated">
            <a:extLst>
              <a:ext uri="{FF2B5EF4-FFF2-40B4-BE49-F238E27FC236}">
                <a16:creationId xmlns:a16="http://schemas.microsoft.com/office/drawing/2014/main" id="{6F9335B8-C0B7-5AD5-3315-D56CDC13018D}"/>
              </a:ext>
            </a:extLst>
          </p:cNvPr>
          <p:cNvPicPr>
            <a:picLocks noChangeAspect="1"/>
          </p:cNvPicPr>
          <p:nvPr/>
        </p:nvPicPr>
        <p:blipFill>
          <a:blip r:embed="rId2"/>
          <a:stretch>
            <a:fillRect/>
          </a:stretch>
        </p:blipFill>
        <p:spPr>
          <a:xfrm>
            <a:off x="0" y="1769807"/>
            <a:ext cx="5681205" cy="4631760"/>
          </a:xfrm>
          <a:prstGeom prst="rect">
            <a:avLst/>
          </a:prstGeom>
        </p:spPr>
      </p:pic>
      <p:pic>
        <p:nvPicPr>
          <p:cNvPr id="33" name="Picture 32">
            <a:extLst>
              <a:ext uri="{FF2B5EF4-FFF2-40B4-BE49-F238E27FC236}">
                <a16:creationId xmlns:a16="http://schemas.microsoft.com/office/drawing/2014/main" id="{00352D66-4545-6F37-1050-6AD4CE8F1665}"/>
              </a:ext>
            </a:extLst>
          </p:cNvPr>
          <p:cNvPicPr>
            <a:picLocks noChangeAspect="1"/>
          </p:cNvPicPr>
          <p:nvPr/>
        </p:nvPicPr>
        <p:blipFill>
          <a:blip r:embed="rId3"/>
          <a:stretch>
            <a:fillRect/>
          </a:stretch>
        </p:blipFill>
        <p:spPr>
          <a:xfrm>
            <a:off x="5427406" y="3312947"/>
            <a:ext cx="5925206" cy="3334428"/>
          </a:xfrm>
          <a:prstGeom prst="rect">
            <a:avLst/>
          </a:prstGeom>
        </p:spPr>
      </p:pic>
      <p:pic>
        <p:nvPicPr>
          <p:cNvPr id="31" name="Picture 30">
            <a:extLst>
              <a:ext uri="{FF2B5EF4-FFF2-40B4-BE49-F238E27FC236}">
                <a16:creationId xmlns:a16="http://schemas.microsoft.com/office/drawing/2014/main" id="{A835F4A5-460D-7420-755B-E70F44A26DA9}"/>
              </a:ext>
            </a:extLst>
          </p:cNvPr>
          <p:cNvPicPr>
            <a:picLocks noChangeAspect="1"/>
          </p:cNvPicPr>
          <p:nvPr/>
        </p:nvPicPr>
        <p:blipFill>
          <a:blip r:embed="rId4"/>
          <a:stretch>
            <a:fillRect/>
          </a:stretch>
        </p:blipFill>
        <p:spPr>
          <a:xfrm>
            <a:off x="8923536" y="210625"/>
            <a:ext cx="3097670" cy="3497143"/>
          </a:xfrm>
          <a:prstGeom prst="rect">
            <a:avLst/>
          </a:prstGeom>
        </p:spPr>
      </p:pic>
    </p:spTree>
    <p:extLst>
      <p:ext uri="{BB962C8B-B14F-4D97-AF65-F5344CB8AC3E}">
        <p14:creationId xmlns:p14="http://schemas.microsoft.com/office/powerpoint/2010/main" val="201394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3931382" cy="640698"/>
          </a:xfrm>
        </p:spPr>
        <p:txBody>
          <a:bodyPr/>
          <a:lstStyle/>
          <a:p>
            <a:r>
              <a:rPr lang="en-US" noProof="0" dirty="0"/>
              <a:t>FINAL Recommendation</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Highlight 1</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Highlight 3</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Highlight 2</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Highlight 4</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pic>
        <p:nvPicPr>
          <p:cNvPr id="3074" name="Picture 2" descr="Living in the City vs. The Suburbs: Pros and Cons | RISMedia\'s Housecall">
            <a:extLst>
              <a:ext uri="{FF2B5EF4-FFF2-40B4-BE49-F238E27FC236}">
                <a16:creationId xmlns:a16="http://schemas.microsoft.com/office/drawing/2014/main" id="{B4261485-10A8-C209-0232-C2649D75D4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5424" r="25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0912A-4F4B-20EF-A01B-098647BF7861}"/>
              </a:ext>
            </a:extLst>
          </p:cNvPr>
          <p:cNvSpPr>
            <a:spLocks noGrp="1"/>
          </p:cNvSpPr>
          <p:nvPr>
            <p:ph type="title"/>
          </p:nvPr>
        </p:nvSpPr>
        <p:spPr/>
        <p:txBody>
          <a:bodyPr anchor="t" anchorCtr="0"/>
          <a:lstStyle/>
          <a:p>
            <a:r>
              <a:rPr lang="en-US" dirty="0"/>
              <a:t>Next Steps</a:t>
            </a:r>
          </a:p>
        </p:txBody>
      </p:sp>
      <p:sp>
        <p:nvSpPr>
          <p:cNvPr id="4" name="Date Placeholder 3">
            <a:extLst>
              <a:ext uri="{FF2B5EF4-FFF2-40B4-BE49-F238E27FC236}">
                <a16:creationId xmlns:a16="http://schemas.microsoft.com/office/drawing/2014/main" id="{28BEB0CB-80DC-F661-AB79-A173A3A7A0BD}"/>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88DC32F-CF4F-F8BC-409A-91CC7A9A9652}"/>
              </a:ext>
            </a:extLst>
          </p:cNvPr>
          <p:cNvSpPr>
            <a:spLocks noGrp="1"/>
          </p:cNvSpPr>
          <p:nvPr>
            <p:ph type="ftr" sz="quarter" idx="3"/>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0F9FAD2-B390-C874-844A-A38C3559C9E6}"/>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7" name="Text Placeholder 6">
            <a:extLst>
              <a:ext uri="{FF2B5EF4-FFF2-40B4-BE49-F238E27FC236}">
                <a16:creationId xmlns:a16="http://schemas.microsoft.com/office/drawing/2014/main" id="{58D3A525-59BE-1C83-DD66-155FBD5CD36D}"/>
              </a:ext>
            </a:extLst>
          </p:cNvPr>
          <p:cNvSpPr>
            <a:spLocks noGrp="1"/>
          </p:cNvSpPr>
          <p:nvPr>
            <p:ph type="body" sz="quarter" idx="16"/>
          </p:nvPr>
        </p:nvSpPr>
        <p:spPr>
          <a:xfrm>
            <a:off x="5743575" y="747253"/>
            <a:ext cx="5859420" cy="4994420"/>
          </a:xfrm>
        </p:spPr>
        <p:txBody>
          <a:bodyPr/>
          <a:lstStyle/>
          <a:p>
            <a:r>
              <a:rPr lang="en-US" dirty="0"/>
              <a:t>…</a:t>
            </a:r>
          </a:p>
        </p:txBody>
      </p:sp>
    </p:spTree>
    <p:extLst>
      <p:ext uri="{BB962C8B-B14F-4D97-AF65-F5344CB8AC3E}">
        <p14:creationId xmlns:p14="http://schemas.microsoft.com/office/powerpoint/2010/main" val="5394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640A-188B-EE7B-9D84-B4FFECF71D8D}"/>
              </a:ext>
            </a:extLst>
          </p:cNvPr>
          <p:cNvSpPr>
            <a:spLocks noGrp="1"/>
          </p:cNvSpPr>
          <p:nvPr>
            <p:ph type="title"/>
          </p:nvPr>
        </p:nvSpPr>
        <p:spPr>
          <a:solidFill>
            <a:schemeClr val="accent4">
              <a:lumMod val="50000"/>
              <a:alpha val="55000"/>
            </a:schemeClr>
          </a:solidFill>
        </p:spPr>
        <p:txBody>
          <a:bodyPr/>
          <a:lstStyle/>
          <a:p>
            <a:r>
              <a:rPr lang="en-US" b="1" dirty="0">
                <a:solidFill>
                  <a:schemeClr val="bg1"/>
                </a:solidFill>
              </a:rPr>
              <a:t>Additional Supporting Analysis</a:t>
            </a:r>
          </a:p>
        </p:txBody>
      </p:sp>
    </p:spTree>
    <p:extLst>
      <p:ext uri="{BB962C8B-B14F-4D97-AF65-F5344CB8AC3E}">
        <p14:creationId xmlns:p14="http://schemas.microsoft.com/office/powerpoint/2010/main" val="46697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pic>
        <p:nvPicPr>
          <p:cNvPr id="18" name="Picture 17">
            <a:extLst>
              <a:ext uri="{FF2B5EF4-FFF2-40B4-BE49-F238E27FC236}">
                <a16:creationId xmlns:a16="http://schemas.microsoft.com/office/drawing/2014/main" id="{6C69E742-D364-E3F4-A313-82A481180972}"/>
              </a:ext>
            </a:extLst>
          </p:cNvPr>
          <p:cNvPicPr>
            <a:picLocks noChangeAspect="1"/>
          </p:cNvPicPr>
          <p:nvPr/>
        </p:nvPicPr>
        <p:blipFill>
          <a:blip r:embed="rId4"/>
          <a:stretch>
            <a:fillRect/>
          </a:stretch>
        </p:blipFill>
        <p:spPr>
          <a:xfrm>
            <a:off x="5911590" y="3018592"/>
            <a:ext cx="5803457" cy="3441109"/>
          </a:xfrm>
          <a:prstGeom prst="rect">
            <a:avLst/>
          </a:prstGeom>
        </p:spPr>
      </p:pic>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1838007"/>
            <a:ext cx="4547655" cy="260291"/>
          </a:xfrm>
        </p:spPr>
        <p:txBody>
          <a:bodyPr/>
          <a:lstStyle/>
          <a:p>
            <a:pPr algn="l"/>
            <a:r>
              <a:rPr lang="en-US" sz="1600" b="1" dirty="0"/>
              <a:t>San Francisco </a:t>
            </a:r>
            <a:r>
              <a:rPr lang="en-US" sz="1400" b="1" dirty="0"/>
              <a:t>    (Chicago, Denver)</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122653"/>
            <a:ext cx="4554746" cy="1089299"/>
          </a:xfrm>
        </p:spPr>
        <p:txBody>
          <a:bodyPr anchor="t" anchorCtr="0"/>
          <a:lstStyle/>
          <a:p>
            <a:r>
              <a:rPr lang="en-US" b="1" dirty="0"/>
              <a:t>Considering rental pricing, mortgage, and home value growth, San Francisco is the most well-rounded performer out of the target cities.</a:t>
            </a:r>
          </a:p>
          <a:p>
            <a:r>
              <a:rPr lang="en-US" dirty="0"/>
              <a:t>Chicago and Denver are runner ups.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Profitability Growth</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Census Python API</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270" y="4327974"/>
            <a:ext cx="4554748" cy="284647"/>
          </a:xfrm>
        </p:spPr>
        <p:txBody>
          <a:bodyPr/>
          <a:lstStyle/>
          <a:p>
            <a:pPr algn="l"/>
            <a:r>
              <a:rPr lang="en-US" sz="1600" dirty="0"/>
              <a:t>New York,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271" y="4612620"/>
            <a:ext cx="4554747" cy="851997"/>
          </a:xfrm>
        </p:spPr>
        <p:txBody>
          <a:bodyPr anchor="t" anchorCtr="0"/>
          <a:lstStyle/>
          <a:p>
            <a:r>
              <a:rPr lang="en-US" dirty="0"/>
              <a:t>Show rental costs outpacing mortgage costs more than others with New York being the strongest.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211954"/>
            <a:ext cx="4554747" cy="264024"/>
          </a:xfrm>
        </p:spPr>
        <p:txBody>
          <a:bodyPr/>
          <a:lstStyle/>
          <a:p>
            <a:pPr algn="l"/>
            <a:r>
              <a:rPr lang="en-US" sz="1600" dirty="0"/>
              <a:t>Chicago, San Francisco</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496601"/>
            <a:ext cx="4554746" cy="810750"/>
          </a:xfrm>
        </p:spPr>
        <p:txBody>
          <a:bodyPr anchor="t" anchorCtr="0"/>
          <a:lstStyle/>
          <a:p>
            <a:r>
              <a:rPr lang="en-US" dirty="0"/>
              <a:t>Show the most growth in rental prices with Austin and Denver in the next grouping.</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pic>
        <p:nvPicPr>
          <p:cNvPr id="2" name="Picture 1" descr="A graph of a bar chart&#10;&#10;Description automatically generated">
            <a:extLst>
              <a:ext uri="{FF2B5EF4-FFF2-40B4-BE49-F238E27FC236}">
                <a16:creationId xmlns:a16="http://schemas.microsoft.com/office/drawing/2014/main" id="{225526C8-4CD9-1B5E-794A-BAA121059378}"/>
              </a:ext>
            </a:extLst>
          </p:cNvPr>
          <p:cNvPicPr>
            <a:picLocks noChangeAspect="1"/>
          </p:cNvPicPr>
          <p:nvPr/>
        </p:nvPicPr>
        <p:blipFill>
          <a:blip r:embed="rId5"/>
          <a:stretch>
            <a:fillRect/>
          </a:stretch>
        </p:blipFill>
        <p:spPr>
          <a:xfrm>
            <a:off x="5911591" y="84310"/>
            <a:ext cx="5803456" cy="2901728"/>
          </a:xfrm>
          <a:prstGeom prst="rect">
            <a:avLst/>
          </a:prstGeom>
        </p:spPr>
      </p:pic>
      <p:sp>
        <p:nvSpPr>
          <p:cNvPr id="6" name="Text Placeholder 65">
            <a:extLst>
              <a:ext uri="{FF2B5EF4-FFF2-40B4-BE49-F238E27FC236}">
                <a16:creationId xmlns:a16="http://schemas.microsoft.com/office/drawing/2014/main" id="{89DC013F-2C3A-AC05-B667-4DCF32324349}"/>
              </a:ext>
            </a:extLst>
          </p:cNvPr>
          <p:cNvSpPr txBox="1">
            <a:spLocks/>
          </p:cNvSpPr>
          <p:nvPr/>
        </p:nvSpPr>
        <p:spPr>
          <a:xfrm>
            <a:off x="674392" y="5467581"/>
            <a:ext cx="4554748" cy="284647"/>
          </a:xfrm>
          <a:prstGeom prst="rect">
            <a:avLst/>
          </a:prstGeom>
          <a:ln w="28575">
            <a:solidFill>
              <a:schemeClr val="accent5">
                <a:lumMod val="50000"/>
              </a:schemeClr>
            </a:solidFill>
          </a:ln>
        </p:spPr>
        <p:txBody>
          <a:bodyPr lIns="182880" rIns="182880" anchor="ctr"/>
          <a:lstStyle>
            <a:lvl1pPr marL="0" indent="0" algn="ctr" defTabSz="914400" rtl="0" eaLnBrk="1" latinLnBrk="0" hangingPunct="1">
              <a:lnSpc>
                <a:spcPct val="100000"/>
              </a:lnSpc>
              <a:spcBef>
                <a:spcPts val="1000"/>
              </a:spcBef>
              <a:buFont typeface="Arial" panose="020B0604020202020204" pitchFamily="34" charset="0"/>
              <a:buNone/>
              <a:defRPr sz="2000" kern="1200" cap="all" spc="2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t>Austin, Chicago</a:t>
            </a:r>
          </a:p>
        </p:txBody>
      </p:sp>
      <p:sp>
        <p:nvSpPr>
          <p:cNvPr id="7" name="Text Placeholder 81">
            <a:extLst>
              <a:ext uri="{FF2B5EF4-FFF2-40B4-BE49-F238E27FC236}">
                <a16:creationId xmlns:a16="http://schemas.microsoft.com/office/drawing/2014/main" id="{85ECD4D0-9259-C212-EC26-30635C3A0479}"/>
              </a:ext>
            </a:extLst>
          </p:cNvPr>
          <p:cNvSpPr txBox="1">
            <a:spLocks/>
          </p:cNvSpPr>
          <p:nvPr/>
        </p:nvSpPr>
        <p:spPr>
          <a:xfrm>
            <a:off x="674393" y="5752227"/>
            <a:ext cx="4554747" cy="851997"/>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600" kern="1200" cap="none"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Show the most growth in home value with Memphis &amp; San Francisco in the next highest grouping.</a:t>
            </a:r>
          </a:p>
        </p:txBody>
      </p:sp>
      <p:cxnSp>
        <p:nvCxnSpPr>
          <p:cNvPr id="9" name="Straight Arrow Connector 8">
            <a:extLst>
              <a:ext uri="{FF2B5EF4-FFF2-40B4-BE49-F238E27FC236}">
                <a16:creationId xmlns:a16="http://schemas.microsoft.com/office/drawing/2014/main" id="{DF9A3E09-EDC1-2D74-64ED-9FC4185B140C}"/>
              </a:ext>
            </a:extLst>
          </p:cNvPr>
          <p:cNvCxnSpPr/>
          <p:nvPr/>
        </p:nvCxnSpPr>
        <p:spPr>
          <a:xfrm>
            <a:off x="10173419" y="4638497"/>
            <a:ext cx="0" cy="61264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4AA09-B4AC-B065-6985-2CBCB5203810}"/>
              </a:ext>
            </a:extLst>
          </p:cNvPr>
          <p:cNvCxnSpPr>
            <a:cxnSpLocks/>
          </p:cNvCxnSpPr>
          <p:nvPr/>
        </p:nvCxnSpPr>
        <p:spPr>
          <a:xfrm>
            <a:off x="11019875" y="4159046"/>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31036A-0965-5EB4-B31F-94CC0EAD5F2C}"/>
              </a:ext>
            </a:extLst>
          </p:cNvPr>
          <p:cNvCxnSpPr>
            <a:cxnSpLocks/>
          </p:cNvCxnSpPr>
          <p:nvPr/>
        </p:nvCxnSpPr>
        <p:spPr>
          <a:xfrm>
            <a:off x="8506249" y="4833396"/>
            <a:ext cx="0" cy="41148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5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681485" y="2054316"/>
            <a:ext cx="4547655" cy="260291"/>
          </a:xfrm>
        </p:spPr>
        <p:txBody>
          <a:bodyPr/>
          <a:lstStyle/>
          <a:p>
            <a:pPr algn="l"/>
            <a:r>
              <a:rPr lang="en-US" sz="1600" b="1" dirty="0"/>
              <a:t>Denver, Colorado</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681270" y="2338962"/>
            <a:ext cx="4554746" cy="1089299"/>
          </a:xfrm>
        </p:spPr>
        <p:txBody>
          <a:bodyPr anchor="t" anchorCtr="0"/>
          <a:lstStyle/>
          <a:p>
            <a:r>
              <a:rPr lang="en-US" b="1" dirty="0"/>
              <a:t>Has the best overall job trend helping attract more people to the area compared to other target cities</a:t>
            </a:r>
          </a:p>
        </p:txBody>
      </p:sp>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526212" y="627486"/>
            <a:ext cx="4877902" cy="568896"/>
          </a:xfrm>
        </p:spPr>
        <p:txBody>
          <a:bodyPr/>
          <a:lstStyle/>
          <a:p>
            <a:r>
              <a:rPr lang="en-US" noProof="0" dirty="0"/>
              <a:t>Job market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556740" y="1011439"/>
            <a:ext cx="4877902" cy="568896"/>
          </a:xfrm>
        </p:spPr>
        <p:txBody>
          <a:bodyPr/>
          <a:lstStyle/>
          <a:p>
            <a:r>
              <a:rPr lang="en-US" dirty="0"/>
              <a:t>Source: U.S. Bureau of Labor Statistics</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a:xfrm>
            <a:off x="681486" y="4787686"/>
            <a:ext cx="4554748" cy="284647"/>
          </a:xfrm>
        </p:spPr>
        <p:txBody>
          <a:bodyPr/>
          <a:lstStyle/>
          <a:p>
            <a:pPr algn="l"/>
            <a:r>
              <a:rPr lang="en-US" sz="1600" dirty="0"/>
              <a:t>Austin, San Francisco, Denver</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681487" y="5072332"/>
            <a:ext cx="4554747" cy="1074775"/>
          </a:xfrm>
        </p:spPr>
        <p:txBody>
          <a:bodyPr anchor="t" anchorCtr="0"/>
          <a:lstStyle/>
          <a:p>
            <a:r>
              <a:rPr lang="en-US" dirty="0"/>
              <a:t>Have the lowest unemployment rates of the target cities.</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681486" y="3428263"/>
            <a:ext cx="4554747" cy="264024"/>
          </a:xfrm>
        </p:spPr>
        <p:txBody>
          <a:bodyPr/>
          <a:lstStyle/>
          <a:p>
            <a:pPr algn="l"/>
            <a:r>
              <a:rPr lang="en-US" sz="1600" dirty="0"/>
              <a:t>Tennessee, Colorado, Texas</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681487" y="3712910"/>
            <a:ext cx="4554746" cy="1074776"/>
          </a:xfrm>
        </p:spPr>
        <p:txBody>
          <a:bodyPr anchor="t" anchorCtr="0"/>
          <a:lstStyle/>
          <a:p>
            <a:r>
              <a:rPr lang="en-US" dirty="0"/>
              <a:t>Have the highest job opening rate trends of the target states.</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434641" y="0"/>
            <a:ext cx="6757357"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pic>
        <p:nvPicPr>
          <p:cNvPr id="11" name="Picture 10" descr="A graph of different colored dots&#10;&#10;Description automatically generated">
            <a:extLst>
              <a:ext uri="{FF2B5EF4-FFF2-40B4-BE49-F238E27FC236}">
                <a16:creationId xmlns:a16="http://schemas.microsoft.com/office/drawing/2014/main" id="{34153707-3812-9DE0-B40D-4BBDD4EBDFB4}"/>
              </a:ext>
            </a:extLst>
          </p:cNvPr>
          <p:cNvPicPr>
            <a:picLocks noChangeAspect="1"/>
          </p:cNvPicPr>
          <p:nvPr/>
        </p:nvPicPr>
        <p:blipFill>
          <a:blip r:embed="rId4"/>
          <a:stretch>
            <a:fillRect/>
          </a:stretch>
        </p:blipFill>
        <p:spPr>
          <a:xfrm>
            <a:off x="5898037" y="3265588"/>
            <a:ext cx="6095998" cy="304799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0FDDD260-E1E5-6713-32AB-720D42720CEF}"/>
              </a:ext>
            </a:extLst>
          </p:cNvPr>
          <p:cNvPicPr>
            <a:picLocks noChangeAspect="1"/>
          </p:cNvPicPr>
          <p:nvPr/>
        </p:nvPicPr>
        <p:blipFill>
          <a:blip r:embed="rId5"/>
          <a:stretch>
            <a:fillRect/>
          </a:stretch>
        </p:blipFill>
        <p:spPr>
          <a:xfrm>
            <a:off x="5898037" y="136525"/>
            <a:ext cx="6095998" cy="3047999"/>
          </a:xfrm>
          <a:prstGeom prst="rect">
            <a:avLst/>
          </a:prstGeom>
        </p:spPr>
      </p:pic>
    </p:spTree>
    <p:extLst>
      <p:ext uri="{BB962C8B-B14F-4D97-AF65-F5344CB8AC3E}">
        <p14:creationId xmlns:p14="http://schemas.microsoft.com/office/powerpoint/2010/main" val="4733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CF18-310E-1A3C-849F-95913E47BF49}"/>
              </a:ext>
            </a:extLst>
          </p:cNvPr>
          <p:cNvSpPr>
            <a:spLocks noGrp="1"/>
          </p:cNvSpPr>
          <p:nvPr>
            <p:ph type="title"/>
          </p:nvPr>
        </p:nvSpPr>
        <p:spPr>
          <a:xfrm>
            <a:off x="438427" y="95814"/>
            <a:ext cx="4108292" cy="1845127"/>
          </a:xfrm>
        </p:spPr>
        <p:txBody>
          <a:bodyPr/>
          <a:lstStyle/>
          <a:p>
            <a:r>
              <a:rPr lang="en-US" dirty="0"/>
              <a:t>Unemployment rates across the united states</a:t>
            </a:r>
          </a:p>
        </p:txBody>
      </p:sp>
      <p:sp>
        <p:nvSpPr>
          <p:cNvPr id="5" name="Text Placeholder 4">
            <a:extLst>
              <a:ext uri="{FF2B5EF4-FFF2-40B4-BE49-F238E27FC236}">
                <a16:creationId xmlns:a16="http://schemas.microsoft.com/office/drawing/2014/main" id="{E847107F-AD9C-5BD2-D744-52389AD4CC8C}"/>
              </a:ext>
            </a:extLst>
          </p:cNvPr>
          <p:cNvSpPr>
            <a:spLocks noGrp="1"/>
          </p:cNvSpPr>
          <p:nvPr>
            <p:ph type="body" sz="quarter" idx="16"/>
          </p:nvPr>
        </p:nvSpPr>
        <p:spPr>
          <a:xfrm>
            <a:off x="5631255" y="-1"/>
            <a:ext cx="6560745" cy="6858001"/>
          </a:xfrm>
        </p:spPr>
        <p:txBody>
          <a:bodyPr/>
          <a:lstStyle/>
          <a:p>
            <a:endParaRPr lang="en-US" dirty="0"/>
          </a:p>
        </p:txBody>
      </p:sp>
      <p:sp>
        <p:nvSpPr>
          <p:cNvPr id="7" name="Slide Number Placeholder 6">
            <a:extLst>
              <a:ext uri="{FF2B5EF4-FFF2-40B4-BE49-F238E27FC236}">
                <a16:creationId xmlns:a16="http://schemas.microsoft.com/office/drawing/2014/main" id="{0B961A8B-956D-2218-B9C1-4DDFA03FF622}"/>
              </a:ext>
            </a:extLst>
          </p:cNvPr>
          <p:cNvSpPr>
            <a:spLocks noGrp="1"/>
          </p:cNvSpPr>
          <p:nvPr>
            <p:ph type="sldNum" sz="quarter" idx="12"/>
          </p:nvPr>
        </p:nvSpPr>
        <p:spPr/>
        <p:txBody>
          <a:bodyPr/>
          <a:lstStyle/>
          <a:p>
            <a:fld id="{EA87306C-81BA-4795-A5CA-9392456A8C1E}" type="slidenum">
              <a:rPr lang="en-US" smtClean="0"/>
              <a:pPr/>
              <a:t>15</a:t>
            </a:fld>
            <a:endParaRPr lang="en-US" dirty="0"/>
          </a:p>
        </p:txBody>
      </p:sp>
      <p:pic>
        <p:nvPicPr>
          <p:cNvPr id="11" name="Picture 10">
            <a:extLst>
              <a:ext uri="{FF2B5EF4-FFF2-40B4-BE49-F238E27FC236}">
                <a16:creationId xmlns:a16="http://schemas.microsoft.com/office/drawing/2014/main" id="{F53CE701-3F6B-8FD9-6077-05B882AFDDE2}"/>
              </a:ext>
            </a:extLst>
          </p:cNvPr>
          <p:cNvPicPr>
            <a:picLocks noChangeAspect="1"/>
          </p:cNvPicPr>
          <p:nvPr/>
        </p:nvPicPr>
        <p:blipFill>
          <a:blip r:embed="rId3"/>
          <a:stretch>
            <a:fillRect/>
          </a:stretch>
        </p:blipFill>
        <p:spPr>
          <a:xfrm>
            <a:off x="5863417" y="95814"/>
            <a:ext cx="6134415" cy="4705592"/>
          </a:xfrm>
          <a:prstGeom prst="rect">
            <a:avLst/>
          </a:prstGeom>
        </p:spPr>
      </p:pic>
      <p:grpSp>
        <p:nvGrpSpPr>
          <p:cNvPr id="25" name="Group 24">
            <a:extLst>
              <a:ext uri="{FF2B5EF4-FFF2-40B4-BE49-F238E27FC236}">
                <a16:creationId xmlns:a16="http://schemas.microsoft.com/office/drawing/2014/main" id="{BD82FF6C-63D9-B287-6925-A024E4EDA5A5}"/>
              </a:ext>
            </a:extLst>
          </p:cNvPr>
          <p:cNvGrpSpPr/>
          <p:nvPr/>
        </p:nvGrpSpPr>
        <p:grpSpPr>
          <a:xfrm>
            <a:off x="925897" y="2234634"/>
            <a:ext cx="4013411" cy="1720938"/>
            <a:chOff x="5277643" y="1635325"/>
            <a:chExt cx="4013411" cy="1720938"/>
          </a:xfrm>
        </p:grpSpPr>
        <p:pic>
          <p:nvPicPr>
            <p:cNvPr id="17" name="Picture 16">
              <a:extLst>
                <a:ext uri="{FF2B5EF4-FFF2-40B4-BE49-F238E27FC236}">
                  <a16:creationId xmlns:a16="http://schemas.microsoft.com/office/drawing/2014/main" id="{F3D2F941-1DD5-5D93-05B1-E68001CCAF03}"/>
                </a:ext>
              </a:extLst>
            </p:cNvPr>
            <p:cNvPicPr>
              <a:picLocks noChangeAspect="1"/>
            </p:cNvPicPr>
            <p:nvPr/>
          </p:nvPicPr>
          <p:blipFill rotWithShape="1">
            <a:blip r:embed="rId4"/>
            <a:srcRect r="51624"/>
            <a:stretch/>
          </p:blipFill>
          <p:spPr>
            <a:xfrm>
              <a:off x="5277643" y="1635325"/>
              <a:ext cx="2979889" cy="1720938"/>
            </a:xfrm>
            <a:prstGeom prst="rect">
              <a:avLst/>
            </a:prstGeom>
          </p:spPr>
        </p:pic>
        <p:pic>
          <p:nvPicPr>
            <p:cNvPr id="22" name="Picture 21">
              <a:extLst>
                <a:ext uri="{FF2B5EF4-FFF2-40B4-BE49-F238E27FC236}">
                  <a16:creationId xmlns:a16="http://schemas.microsoft.com/office/drawing/2014/main" id="{90D57661-876E-18F9-06E1-50C27DBC5389}"/>
                </a:ext>
              </a:extLst>
            </p:cNvPr>
            <p:cNvPicPr>
              <a:picLocks noChangeAspect="1"/>
            </p:cNvPicPr>
            <p:nvPr/>
          </p:nvPicPr>
          <p:blipFill rotWithShape="1">
            <a:blip r:embed="rId4"/>
            <a:srcRect l="56605" b="12327"/>
            <a:stretch/>
          </p:blipFill>
          <p:spPr>
            <a:xfrm>
              <a:off x="6617983" y="1635325"/>
              <a:ext cx="2673071" cy="1508799"/>
            </a:xfrm>
            <a:prstGeom prst="rect">
              <a:avLst/>
            </a:prstGeom>
          </p:spPr>
        </p:pic>
      </p:grpSp>
      <p:grpSp>
        <p:nvGrpSpPr>
          <p:cNvPr id="24" name="Group 23">
            <a:extLst>
              <a:ext uri="{FF2B5EF4-FFF2-40B4-BE49-F238E27FC236}">
                <a16:creationId xmlns:a16="http://schemas.microsoft.com/office/drawing/2014/main" id="{81EF21FC-594F-BA74-C897-37624058E23E}"/>
              </a:ext>
            </a:extLst>
          </p:cNvPr>
          <p:cNvGrpSpPr/>
          <p:nvPr/>
        </p:nvGrpSpPr>
        <p:grpSpPr>
          <a:xfrm>
            <a:off x="925897" y="4526264"/>
            <a:ext cx="4049676" cy="1682836"/>
            <a:chOff x="5267869" y="3673296"/>
            <a:chExt cx="4049676" cy="1682836"/>
          </a:xfrm>
        </p:grpSpPr>
        <p:pic>
          <p:nvPicPr>
            <p:cNvPr id="19" name="Picture 18">
              <a:extLst>
                <a:ext uri="{FF2B5EF4-FFF2-40B4-BE49-F238E27FC236}">
                  <a16:creationId xmlns:a16="http://schemas.microsoft.com/office/drawing/2014/main" id="{D7D8C1AE-F21E-2A6A-AE6A-F7734DE8C12B}"/>
                </a:ext>
              </a:extLst>
            </p:cNvPr>
            <p:cNvPicPr>
              <a:picLocks noChangeAspect="1"/>
            </p:cNvPicPr>
            <p:nvPr/>
          </p:nvPicPr>
          <p:blipFill rotWithShape="1">
            <a:blip r:embed="rId5"/>
            <a:srcRect r="49955"/>
            <a:stretch/>
          </p:blipFill>
          <p:spPr>
            <a:xfrm>
              <a:off x="5267869" y="3673296"/>
              <a:ext cx="3082652" cy="1682836"/>
            </a:xfrm>
            <a:prstGeom prst="rect">
              <a:avLst/>
            </a:prstGeom>
          </p:spPr>
        </p:pic>
        <p:pic>
          <p:nvPicPr>
            <p:cNvPr id="23" name="Picture 22">
              <a:extLst>
                <a:ext uri="{FF2B5EF4-FFF2-40B4-BE49-F238E27FC236}">
                  <a16:creationId xmlns:a16="http://schemas.microsoft.com/office/drawing/2014/main" id="{CD9604BC-DE69-E72E-4969-08E8B5DB7A75}"/>
                </a:ext>
              </a:extLst>
            </p:cNvPr>
            <p:cNvPicPr>
              <a:picLocks noChangeAspect="1"/>
            </p:cNvPicPr>
            <p:nvPr/>
          </p:nvPicPr>
          <p:blipFill rotWithShape="1">
            <a:blip r:embed="rId5"/>
            <a:srcRect l="56483" b="11620"/>
            <a:stretch/>
          </p:blipFill>
          <p:spPr>
            <a:xfrm>
              <a:off x="6636994" y="3673296"/>
              <a:ext cx="2680551" cy="1487281"/>
            </a:xfrm>
            <a:prstGeom prst="rect">
              <a:avLst/>
            </a:prstGeom>
          </p:spPr>
        </p:pic>
      </p:grpSp>
      <p:sp>
        <p:nvSpPr>
          <p:cNvPr id="28" name="TextBox 27">
            <a:extLst>
              <a:ext uri="{FF2B5EF4-FFF2-40B4-BE49-F238E27FC236}">
                <a16:creationId xmlns:a16="http://schemas.microsoft.com/office/drawing/2014/main" id="{8A00F5E5-0B20-5C15-276E-A19C0E93FB92}"/>
              </a:ext>
            </a:extLst>
          </p:cNvPr>
          <p:cNvSpPr txBox="1"/>
          <p:nvPr/>
        </p:nvSpPr>
        <p:spPr>
          <a:xfrm>
            <a:off x="664806" y="1940941"/>
            <a:ext cx="2886431" cy="2585323"/>
          </a:xfrm>
          <a:prstGeom prst="rect">
            <a:avLst/>
          </a:prstGeom>
          <a:noFill/>
        </p:spPr>
        <p:txBody>
          <a:bodyPr wrap="none" rtlCol="0">
            <a:spAutoFit/>
          </a:bodyPr>
          <a:lstStyle/>
          <a:p>
            <a:r>
              <a:rPr lang="en-US" dirty="0"/>
              <a:t>Highest Unemployment Rate</a:t>
            </a:r>
          </a:p>
          <a:p>
            <a:endParaRPr lang="en-US" dirty="0"/>
          </a:p>
          <a:p>
            <a:endParaRPr lang="en-US" dirty="0"/>
          </a:p>
          <a:p>
            <a:endParaRPr lang="en-US" dirty="0"/>
          </a:p>
          <a:p>
            <a:endParaRPr lang="en-US" dirty="0"/>
          </a:p>
          <a:p>
            <a:endParaRPr lang="en-US" dirty="0"/>
          </a:p>
          <a:p>
            <a:endParaRPr lang="en-US" dirty="0"/>
          </a:p>
          <a:p>
            <a:endParaRPr lang="en-US" dirty="0"/>
          </a:p>
          <a:p>
            <a:r>
              <a:rPr lang="en-US" dirty="0"/>
              <a:t>Lowest Employment Rate</a:t>
            </a:r>
          </a:p>
        </p:txBody>
      </p:sp>
      <p:sp>
        <p:nvSpPr>
          <p:cNvPr id="29" name="TextBox 28">
            <a:extLst>
              <a:ext uri="{FF2B5EF4-FFF2-40B4-BE49-F238E27FC236}">
                <a16:creationId xmlns:a16="http://schemas.microsoft.com/office/drawing/2014/main" id="{6BAD75D0-DB31-9669-E941-74874B760B83}"/>
              </a:ext>
            </a:extLst>
          </p:cNvPr>
          <p:cNvSpPr txBox="1"/>
          <p:nvPr/>
        </p:nvSpPr>
        <p:spPr>
          <a:xfrm>
            <a:off x="5863417" y="5085238"/>
            <a:ext cx="3681970" cy="1200329"/>
          </a:xfrm>
          <a:prstGeom prst="rect">
            <a:avLst/>
          </a:prstGeom>
          <a:noFill/>
        </p:spPr>
        <p:txBody>
          <a:bodyPr wrap="none" rtlCol="0">
            <a:spAutoFit/>
          </a:bodyPr>
          <a:lstStyle/>
          <a:p>
            <a:r>
              <a:rPr lang="en-US" dirty="0">
                <a:solidFill>
                  <a:schemeClr val="accent4">
                    <a:lumMod val="40000"/>
                    <a:lumOff val="60000"/>
                  </a:schemeClr>
                </a:solidFill>
              </a:rPr>
              <a:t>Potential cities add for consideration:</a:t>
            </a:r>
          </a:p>
          <a:p>
            <a:r>
              <a:rPr lang="en-US" dirty="0">
                <a:solidFill>
                  <a:schemeClr val="accent4">
                    <a:lumMod val="40000"/>
                    <a:lumOff val="60000"/>
                  </a:schemeClr>
                </a:solidFill>
              </a:rPr>
              <a:t>   </a:t>
            </a:r>
          </a:p>
          <a:p>
            <a:r>
              <a:rPr lang="en-US" dirty="0">
                <a:solidFill>
                  <a:schemeClr val="accent4">
                    <a:lumMod val="40000"/>
                    <a:lumOff val="60000"/>
                  </a:schemeClr>
                </a:solidFill>
              </a:rPr>
              <a:t>   </a:t>
            </a:r>
          </a:p>
          <a:p>
            <a:r>
              <a:rPr lang="en-US" dirty="0">
                <a:solidFill>
                  <a:schemeClr val="accent4">
                    <a:lumMod val="40000"/>
                    <a:lumOff val="60000"/>
                  </a:schemeClr>
                </a:solidFill>
              </a:rPr>
              <a:t>   </a:t>
            </a:r>
          </a:p>
        </p:txBody>
      </p:sp>
    </p:spTree>
    <p:extLst>
      <p:ext uri="{BB962C8B-B14F-4D97-AF65-F5344CB8AC3E}">
        <p14:creationId xmlns:p14="http://schemas.microsoft.com/office/powerpoint/2010/main" val="3201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59" descr="A picture containing grass sprouting">
            <a:extLst>
              <a:ext uri="{FF2B5EF4-FFF2-40B4-BE49-F238E27FC236}">
                <a16:creationId xmlns:a16="http://schemas.microsoft.com/office/drawing/2014/main" id="{F2B9FB1C-1DE6-F723-70ED-21248A746957}"/>
              </a:ext>
            </a:extLst>
          </p:cNvPr>
          <p:cNvPicPr>
            <a:picLocks noChangeAspect="1"/>
          </p:cNvPicPr>
          <p:nvPr/>
        </p:nvPicPr>
        <p:blipFill rotWithShape="1">
          <a:blip r:embed="rId2" cstate="screen">
            <a:alphaModFix amt="75000"/>
            <a:extLst>
              <a:ext uri="{28A0092B-C50C-407E-A947-70E740481C1C}">
                <a14:useLocalDpi xmlns:a14="http://schemas.microsoft.com/office/drawing/2010/main" val="0"/>
              </a:ext>
            </a:extLst>
          </a:blip>
          <a:srcRect/>
          <a:stretch/>
        </p:blipFill>
        <p:spPr>
          <a:xfrm>
            <a:off x="0" y="0"/>
            <a:ext cx="12191999" cy="2200865"/>
          </a:xfrm>
          <a:prstGeom prst="rect">
            <a:avLst/>
          </a:prstGeom>
        </p:spPr>
      </p:pic>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291759"/>
            <a:ext cx="10515600" cy="994835"/>
          </a:xfrm>
        </p:spPr>
        <p:txBody>
          <a:bodyPr/>
          <a:lstStyle/>
          <a:p>
            <a:r>
              <a:rPr lang="en-US" sz="4000" b="1" noProof="0" dirty="0">
                <a:ln>
                  <a:solidFill>
                    <a:schemeClr val="tx1"/>
                  </a:solidFill>
                </a:ln>
                <a:solidFill>
                  <a:schemeClr val="tx1"/>
                </a:solidFill>
              </a:rPr>
              <a:t>Topic trends</a:t>
            </a:r>
            <a:endParaRPr lang="en-US" sz="4000" b="1" dirty="0">
              <a:ln>
                <a:solidFill>
                  <a:schemeClr val="tx1"/>
                </a:solidFill>
              </a:ln>
              <a:solidFill>
                <a:schemeClr val="tx1"/>
              </a:solidFill>
            </a:endParaRPr>
          </a:p>
        </p:txBody>
      </p:sp>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789" b="789"/>
          <a:stretch/>
        </p:blipFill>
        <p:spPr>
          <a:xfrm>
            <a:off x="740799" y="1466491"/>
            <a:ext cx="5146267" cy="283085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303400" y="1466492"/>
            <a:ext cx="5119226" cy="283085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58636" y="4304580"/>
            <a:ext cx="5101389" cy="345594"/>
          </a:xfrm>
        </p:spPr>
        <p:txBody>
          <a:bodyPr/>
          <a:lstStyle/>
          <a:p>
            <a:r>
              <a:rPr lang="en-ZA" dirty="0"/>
              <a:t>Optional: Figure Name / </a:t>
            </a:r>
            <a:r>
              <a:rPr lang="en-ZA" dirty="0" err="1"/>
              <a:t>Subheader</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799" y="4657135"/>
            <a:ext cx="5119227" cy="1704547"/>
          </a:xfrm>
          <a:ln>
            <a:solidFill>
              <a:schemeClr val="tx1"/>
            </a:solidFill>
          </a:ln>
        </p:spPr>
        <p:txBody>
          <a:bodyPr/>
          <a:lstStyle/>
          <a:p>
            <a:r>
              <a:rPr lang="en-ZA" dirty="0"/>
              <a:t>Conclusion 1</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657135"/>
            <a:ext cx="5119226" cy="1704547"/>
          </a:xfrm>
          <a:ln>
            <a:solidFill>
              <a:schemeClr val="tx1"/>
            </a:solidFill>
          </a:ln>
        </p:spPr>
        <p:txBody>
          <a:bodyPr/>
          <a:lstStyle/>
          <a:p>
            <a:r>
              <a:rPr lang="en-ZA" dirty="0"/>
              <a:t>Conclusion 2</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16</a:t>
            </a:fld>
            <a:endParaRPr lang="en-US" dirty="0"/>
          </a:p>
        </p:txBody>
      </p:sp>
      <p:sp>
        <p:nvSpPr>
          <p:cNvPr id="8" name="Text Placeholder 61">
            <a:extLst>
              <a:ext uri="{FF2B5EF4-FFF2-40B4-BE49-F238E27FC236}">
                <a16:creationId xmlns:a16="http://schemas.microsoft.com/office/drawing/2014/main" id="{4EB065EF-869F-C75E-F248-E159366B5A57}"/>
              </a:ext>
            </a:extLst>
          </p:cNvPr>
          <p:cNvSpPr txBox="1">
            <a:spLocks/>
          </p:cNvSpPr>
          <p:nvPr/>
        </p:nvSpPr>
        <p:spPr>
          <a:xfrm>
            <a:off x="6303400" y="4304580"/>
            <a:ext cx="5101389" cy="345594"/>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Figure Name / </a:t>
            </a:r>
            <a:r>
              <a:rPr lang="en-ZA" dirty="0" err="1"/>
              <a:t>Subheader</a:t>
            </a:r>
            <a:endParaRPr lang="en-US" dirty="0"/>
          </a:p>
        </p:txBody>
      </p:sp>
    </p:spTree>
    <p:extLst>
      <p:ext uri="{BB962C8B-B14F-4D97-AF65-F5344CB8AC3E}">
        <p14:creationId xmlns:p14="http://schemas.microsoft.com/office/powerpoint/2010/main" val="49094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topic trends</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US" dirty="0"/>
              <a:t>Optional Sub header</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Conclusion 1</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Conclusion 2</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Conclusion 1</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sp>
        <p:nvSpPr>
          <p:cNvPr id="5" name="TextBox 4">
            <a:extLst>
              <a:ext uri="{FF2B5EF4-FFF2-40B4-BE49-F238E27FC236}">
                <a16:creationId xmlns:a16="http://schemas.microsoft.com/office/drawing/2014/main" id="{C938E501-20C1-AD45-80C1-F2C8F631E8EE}"/>
              </a:ext>
            </a:extLst>
          </p:cNvPr>
          <p:cNvSpPr txBox="1"/>
          <p:nvPr/>
        </p:nvSpPr>
        <p:spPr>
          <a:xfrm>
            <a:off x="8048445" y="1011439"/>
            <a:ext cx="3465893" cy="1077218"/>
          </a:xfrm>
          <a:prstGeom prst="rect">
            <a:avLst/>
          </a:prstGeom>
          <a:noFill/>
        </p:spPr>
        <p:txBody>
          <a:bodyPr wrap="square" rtlCol="0">
            <a:spAutoFit/>
          </a:bodyPr>
          <a:lstStyle/>
          <a:p>
            <a:r>
              <a:rPr lang="en-US" sz="3200" b="1" dirty="0"/>
              <a:t>REPLACE THIS PIC with 1 or 2 charts!</a:t>
            </a:r>
          </a:p>
        </p:txBody>
      </p:sp>
    </p:spTree>
    <p:extLst>
      <p:ext uri="{BB962C8B-B14F-4D97-AF65-F5344CB8AC3E}">
        <p14:creationId xmlns:p14="http://schemas.microsoft.com/office/powerpoint/2010/main" val="417643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trend comparison</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544902" y="4360469"/>
            <a:ext cx="2939143" cy="469089"/>
          </a:xfrm>
        </p:spPr>
        <p:txBody>
          <a:bodyPr/>
          <a:lstStyle/>
          <a:p>
            <a:r>
              <a:rPr lang="en-ZA" dirty="0"/>
              <a:t>Optional </a:t>
            </a:r>
            <a:r>
              <a:rPr lang="en-ZA" dirty="0" err="1"/>
              <a:t>Subheader</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544902" y="4730581"/>
            <a:ext cx="2939143" cy="1585603"/>
          </a:xfrm>
        </p:spPr>
        <p:txBody>
          <a:bodyPr/>
          <a:lstStyle/>
          <a:p>
            <a:r>
              <a:rPr lang="en-US" dirty="0"/>
              <a:t>Key Details</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18</a:t>
            </a:fld>
            <a:endParaRPr lang="en-US" dirty="0"/>
          </a:p>
        </p:txBody>
      </p:sp>
      <p:sp>
        <p:nvSpPr>
          <p:cNvPr id="4" name="Text Placeholder 36">
            <a:extLst>
              <a:ext uri="{FF2B5EF4-FFF2-40B4-BE49-F238E27FC236}">
                <a16:creationId xmlns:a16="http://schemas.microsoft.com/office/drawing/2014/main" id="{5D770CB6-C8AF-EF8E-570B-088D449C188D}"/>
              </a:ext>
            </a:extLst>
          </p:cNvPr>
          <p:cNvSpPr txBox="1">
            <a:spLocks/>
          </p:cNvSpPr>
          <p:nvPr/>
        </p:nvSpPr>
        <p:spPr>
          <a:xfrm>
            <a:off x="4626428"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Subheader2</a:t>
            </a:r>
            <a:endParaRPr lang="en-US" dirty="0"/>
          </a:p>
        </p:txBody>
      </p:sp>
      <p:sp>
        <p:nvSpPr>
          <p:cNvPr id="5" name="Text Placeholder 53">
            <a:extLst>
              <a:ext uri="{FF2B5EF4-FFF2-40B4-BE49-F238E27FC236}">
                <a16:creationId xmlns:a16="http://schemas.microsoft.com/office/drawing/2014/main" id="{7C5CE502-8964-2615-2201-929C77738CF0}"/>
              </a:ext>
            </a:extLst>
          </p:cNvPr>
          <p:cNvSpPr txBox="1">
            <a:spLocks/>
          </p:cNvSpPr>
          <p:nvPr/>
        </p:nvSpPr>
        <p:spPr>
          <a:xfrm>
            <a:off x="4626428"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Details2</a:t>
            </a:r>
          </a:p>
        </p:txBody>
      </p:sp>
      <p:sp>
        <p:nvSpPr>
          <p:cNvPr id="6" name="Text Placeholder 36">
            <a:extLst>
              <a:ext uri="{FF2B5EF4-FFF2-40B4-BE49-F238E27FC236}">
                <a16:creationId xmlns:a16="http://schemas.microsoft.com/office/drawing/2014/main" id="{28F77BB2-36AB-CB41-ABA5-86F3936168DC}"/>
              </a:ext>
            </a:extLst>
          </p:cNvPr>
          <p:cNvSpPr txBox="1">
            <a:spLocks/>
          </p:cNvSpPr>
          <p:nvPr/>
        </p:nvSpPr>
        <p:spPr>
          <a:xfrm>
            <a:off x="8753551" y="4358816"/>
            <a:ext cx="2939143" cy="469089"/>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Optional Subheader3</a:t>
            </a:r>
            <a:endParaRPr lang="en-US" dirty="0"/>
          </a:p>
        </p:txBody>
      </p:sp>
      <p:sp>
        <p:nvSpPr>
          <p:cNvPr id="7" name="Text Placeholder 53">
            <a:extLst>
              <a:ext uri="{FF2B5EF4-FFF2-40B4-BE49-F238E27FC236}">
                <a16:creationId xmlns:a16="http://schemas.microsoft.com/office/drawing/2014/main" id="{86C1A2F4-9834-9963-425A-28287D7EE3E4}"/>
              </a:ext>
            </a:extLst>
          </p:cNvPr>
          <p:cNvSpPr txBox="1">
            <a:spLocks/>
          </p:cNvSpPr>
          <p:nvPr/>
        </p:nvSpPr>
        <p:spPr>
          <a:xfrm>
            <a:off x="8753551" y="4728928"/>
            <a:ext cx="2939143" cy="1585603"/>
          </a:xfrm>
          <a:prstGeom prst="rect">
            <a:avLst/>
          </a:prstGeom>
        </p:spPr>
        <p:txBody>
          <a:bodyPr anchor="t"/>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Details3</a:t>
            </a:r>
          </a:p>
        </p:txBody>
      </p:sp>
      <p:pic>
        <p:nvPicPr>
          <p:cNvPr id="31" name="Picture 30">
            <a:extLst>
              <a:ext uri="{FF2B5EF4-FFF2-40B4-BE49-F238E27FC236}">
                <a16:creationId xmlns:a16="http://schemas.microsoft.com/office/drawing/2014/main" id="{A4E4088D-748F-D9A1-C13A-40050940A0DD}"/>
              </a:ext>
            </a:extLst>
          </p:cNvPr>
          <p:cNvPicPr>
            <a:picLocks noChangeAspect="1"/>
          </p:cNvPicPr>
          <p:nvPr/>
        </p:nvPicPr>
        <p:blipFill>
          <a:blip r:embed="rId2"/>
          <a:stretch>
            <a:fillRect/>
          </a:stretch>
        </p:blipFill>
        <p:spPr>
          <a:xfrm>
            <a:off x="4339087"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AD5E8A5-7D58-D30A-303F-BC033E3F49C7}"/>
              </a:ext>
            </a:extLst>
          </p:cNvPr>
          <p:cNvPicPr>
            <a:picLocks noChangeAspect="1"/>
          </p:cNvPicPr>
          <p:nvPr/>
        </p:nvPicPr>
        <p:blipFill>
          <a:blip r:embed="rId2"/>
          <a:stretch>
            <a:fillRect/>
          </a:stretch>
        </p:blipFill>
        <p:spPr>
          <a:xfrm>
            <a:off x="8399253"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2B1A7DCE-996F-204F-AE87-601A2E16C89F}"/>
              </a:ext>
            </a:extLst>
          </p:cNvPr>
          <p:cNvPicPr>
            <a:picLocks noChangeAspect="1"/>
          </p:cNvPicPr>
          <p:nvPr/>
        </p:nvPicPr>
        <p:blipFill>
          <a:blip r:embed="rId2"/>
          <a:stretch>
            <a:fillRect/>
          </a:stretch>
        </p:blipFill>
        <p:spPr>
          <a:xfrm>
            <a:off x="257448" y="1423357"/>
            <a:ext cx="3554083" cy="2873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85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DDC42A-1D40-7C71-76D5-F1707F2F6D2B}"/>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F6466245-6E66-49D4-EA5A-5549CBCFDC99}"/>
              </a:ext>
            </a:extLst>
          </p:cNvPr>
          <p:cNvSpPr>
            <a:spLocks noGrp="1"/>
          </p:cNvSpPr>
          <p:nvPr>
            <p:ph type="title"/>
          </p:nvPr>
        </p:nvSpPr>
        <p:spPr/>
        <p:txBody>
          <a:bodyPr/>
          <a:lstStyle/>
          <a:p>
            <a:r>
              <a:rPr lang="en-US" dirty="0"/>
              <a:t>Premade slides after this!</a:t>
            </a:r>
          </a:p>
        </p:txBody>
      </p:sp>
    </p:spTree>
    <p:extLst>
      <p:ext uri="{BB962C8B-B14F-4D97-AF65-F5344CB8AC3E}">
        <p14:creationId xmlns:p14="http://schemas.microsoft.com/office/powerpoint/2010/main" val="306447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1066801"/>
            <a:ext cx="12192000" cy="2582014"/>
          </a:xfrm>
        </p:spPr>
        <p:txBody>
          <a:bodyPr/>
          <a:lstStyle/>
          <a:p>
            <a:r>
              <a:rPr lang="en-US" dirty="0"/>
              <a:t>Urban</a:t>
            </a:r>
            <a:br>
              <a:rPr lang="en-US" dirty="0"/>
            </a:br>
            <a:r>
              <a:rPr lang="en-US" dirty="0"/>
              <a:t>Real Estate</a:t>
            </a:r>
            <a:br>
              <a:rPr lang="en-US" dirty="0"/>
            </a:br>
            <a:r>
              <a:rPr lang="en-US" dirty="0"/>
              <a:t>Investing, US</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648974"/>
            <a:ext cx="12192000" cy="1254655"/>
          </a:xfrm>
        </p:spPr>
        <p:txBody>
          <a:bodyPr/>
          <a:lstStyle/>
          <a:p>
            <a:r>
              <a:rPr lang="en-US" dirty="0"/>
              <a:t>Aaron Summers, Brannan </a:t>
            </a:r>
            <a:r>
              <a:rPr lang="en-US" dirty="0" err="1"/>
              <a:t>Geshwind</a:t>
            </a:r>
            <a:r>
              <a:rPr lang="en-US" dirty="0"/>
              <a:t>, Cory Selzer, Dulce Silva, </a:t>
            </a:r>
          </a:p>
          <a:p>
            <a:r>
              <a:rPr lang="en-US" dirty="0"/>
              <a:t>Rebekah Aldrich, Tait Ralston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9833"/>
            <a:ext cx="12192000" cy="1066641"/>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1165121"/>
            <a:ext cx="5806440" cy="23984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866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t>Pitch deck</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Mirjam Nilsson​​</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808353"/>
            <a:ext cx="6341212" cy="1682433"/>
          </a:xfrm>
        </p:spPr>
        <p:txBody>
          <a:bodyPr/>
          <a:lstStyle/>
          <a:p>
            <a:r>
              <a:rPr lang="en-US" dirty="0"/>
              <a:t>At Contoso, we empower farming communities to foster collaborative thinking to further drive workplace innovation. By closing the loop and leveraging ethical farming methods, we help businesses grow organically and nurture a consumer first mindset.</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853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21</a:t>
            </a:fld>
            <a:endParaRPr lang="en-US" dirty="0"/>
          </a:p>
        </p:txBody>
      </p:sp>
    </p:spTree>
    <p:extLst>
      <p:ext uri="{BB962C8B-B14F-4D97-AF65-F5344CB8AC3E}">
        <p14:creationId xmlns:p14="http://schemas.microsoft.com/office/powerpoint/2010/main" val="20429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noProof="0" dirty="0"/>
              <a:t>problem</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Market gap</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dirty="0"/>
              <a:t>Organic agriculture continues to be consumer driven, but we're seeing a lapse of availability in the market for organic products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Customers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370672"/>
          </a:xfrm>
        </p:spPr>
        <p:txBody>
          <a:bodyPr/>
          <a:lstStyle/>
          <a:p>
            <a:r>
              <a:rPr lang="en-US" dirty="0"/>
              <a:t>6.6% increase of retail sales of organic food proves that there's consumer interest for more organic produce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dirty="0"/>
              <a:t>Loss of sales by not offering organic produce selection</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20561"/>
            <a:ext cx="3433138" cy="428891"/>
          </a:xfrm>
        </p:spPr>
        <p:txBody>
          <a:bodyPr/>
          <a:lstStyle/>
          <a:p>
            <a:r>
              <a:rPr lang="en-US" dirty="0"/>
              <a:t>Usability</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3002562"/>
            <a:ext cx="3433138" cy="961350"/>
          </a:xfrm>
        </p:spPr>
        <p:txBody>
          <a:bodyPr/>
          <a:lstStyle/>
          <a:p>
            <a:r>
              <a:rPr lang="en-US" dirty="0"/>
              <a:t>Retail organic food sales were up by $112 billion in 2019 </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147932"/>
            <a:ext cx="3433138" cy="428891"/>
          </a:xfrm>
        </p:spPr>
        <p:txBody>
          <a:bodyPr/>
          <a:lstStyle/>
          <a:p>
            <a:r>
              <a:rPr lang="en-US" dirty="0"/>
              <a:t>Financials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4529933"/>
            <a:ext cx="3433138" cy="1450988"/>
          </a:xfrm>
        </p:spPr>
        <p:txBody>
          <a:bodyPr/>
          <a:lstStyle/>
          <a:p>
            <a:r>
              <a:rPr lang="en-US" dirty="0"/>
              <a:t>Customers want something that's healthy and available to pick up at their local supermarket or area </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22</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Product overview</a:t>
            </a:r>
            <a:endParaRPr lang="en-US" dirty="0"/>
          </a:p>
        </p:txBody>
      </p:sp>
      <p:pic>
        <p:nvPicPr>
          <p:cNvPr id="46" name="Picture Placeholder 45" descr="Unique box icon">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2608" y="2982740"/>
            <a:ext cx="603504" cy="603504"/>
          </a:xfrm>
        </p:spPr>
      </p:pic>
      <p:pic>
        <p:nvPicPr>
          <p:cNvPr id="66" name="Picture Placeholder 65" descr="Market icon">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789" b="789"/>
          <a:stretch/>
        </p:blipFill>
        <p:spPr>
          <a:xfrm>
            <a:off x="4388240" y="2981421"/>
            <a:ext cx="603504" cy="594360"/>
          </a:xfrm>
        </p:spPr>
      </p:pic>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82902" y="2983163"/>
            <a:ext cx="603504" cy="603504"/>
          </a:xfrm>
        </p:spPr>
      </p:pic>
      <p:pic>
        <p:nvPicPr>
          <p:cNvPr id="105" name="Picture Placeholder 104" descr="Question icon">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927648" y="3001928"/>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Unique</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ZA" dirty="0"/>
              <a:t>Only product specifically dedicated to the agricultural market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First to market</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1704547"/>
          </a:xfrm>
        </p:spPr>
        <p:txBody>
          <a:bodyPr/>
          <a:lstStyle/>
          <a:p>
            <a:r>
              <a:rPr lang="en-ZA" dirty="0"/>
              <a:t>First beautifully designed product that's both stylish and functional</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Tested</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Conducted testing with young farmers in the area</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Authentic</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Designed with the help and input of agricultural experts in the field </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23</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1929607" cy="640698"/>
          </a:xfrm>
        </p:spPr>
        <p:txBody>
          <a:bodyPr/>
          <a:lstStyle/>
          <a:p>
            <a:r>
              <a:rPr lang="en-US" noProof="0" dirty="0"/>
              <a:t>solution</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Close the gap</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Our product makes organic farming easier, and no other product on the market offers the same benefits or yield.</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2046233"/>
            <a:ext cx="3281556" cy="426393"/>
          </a:xfrm>
        </p:spPr>
        <p:txBody>
          <a:bodyPr/>
          <a:lstStyle/>
          <a:p>
            <a:r>
              <a:rPr lang="en-US" dirty="0"/>
              <a:t>Target audience</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2425736"/>
            <a:ext cx="3281556" cy="1306527"/>
          </a:xfrm>
        </p:spPr>
        <p:txBody>
          <a:bodyPr/>
          <a:lstStyle/>
          <a:p>
            <a:r>
              <a:rPr lang="en-US" dirty="0"/>
              <a:t>Gen Z (18-25 years old)</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Cost savings</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Reduce expenses for replacement products </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4180976"/>
            <a:ext cx="3281556" cy="428891"/>
          </a:xfrm>
        </p:spPr>
        <p:txBody>
          <a:bodyPr/>
          <a:lstStyle/>
          <a:p>
            <a:r>
              <a:rPr lang="en-US" dirty="0"/>
              <a:t>Easy to use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4562976"/>
            <a:ext cx="3281556" cy="1258935"/>
          </a:xfrm>
        </p:spPr>
        <p:txBody>
          <a:bodyPr/>
          <a:lstStyle/>
          <a:p>
            <a:r>
              <a:rPr lang="en-US" dirty="0"/>
              <a:t>A simple product that gives customers the information they need in order to produce an abundance of rich produce</a:t>
            </a:r>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t>20XX</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24</a:t>
            </a:fld>
            <a:endParaRPr lang="en-US" dirty="0"/>
          </a:p>
        </p:txBody>
      </p:sp>
    </p:spTree>
    <p:extLst>
      <p:ext uri="{BB962C8B-B14F-4D97-AF65-F5344CB8AC3E}">
        <p14:creationId xmlns:p14="http://schemas.microsoft.com/office/powerpoint/2010/main" val="109430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Product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25</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Cool and stylish product​</a:t>
            </a:r>
          </a:p>
          <a:p>
            <a:r>
              <a:rPr lang="en-US" dirty="0"/>
              <a:t>Areas for community connections ​</a:t>
            </a:r>
          </a:p>
          <a:p>
            <a:r>
              <a:rPr lang="en-US" dirty="0"/>
              <a:t>Online store and market swap</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grass, sky, outdoor, field">
            <a:extLst>
              <a:ext uri="{FF2B5EF4-FFF2-40B4-BE49-F238E27FC236}">
                <a16:creationId xmlns:a16="http://schemas.microsoft.com/office/drawing/2014/main" id="{C1B138FC-3C84-469E-A058-94102F777E5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75848"/>
            <a:ext cx="12192000" cy="4491182"/>
          </a:xfrm>
        </p:spPr>
        <p:txBody>
          <a:bodyPr/>
          <a:lstStyle/>
          <a:p>
            <a:r>
              <a:rPr lang="en-US" dirty="0"/>
              <a:t>Company Overview</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9030"/>
            <a:ext cx="12192000" cy="2366818"/>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p:spPr>
        <p:txBody>
          <a:bodyPr/>
          <a:lstStyle/>
          <a:p>
            <a:r>
              <a:rPr lang="en-US" noProof="0" dirty="0"/>
              <a:t>Business model</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22086" y="826720"/>
            <a:ext cx="3421103" cy="426393"/>
          </a:xfrm>
        </p:spPr>
        <p:txBody>
          <a:bodyPr/>
          <a:lstStyle/>
          <a:p>
            <a:r>
              <a:rPr lang="en-US" dirty="0"/>
              <a:t>research</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22086" y="1206225"/>
            <a:ext cx="3421103" cy="1017102"/>
          </a:xfrm>
        </p:spPr>
        <p:txBody>
          <a:bodyPr/>
          <a:lstStyle/>
          <a:p>
            <a:r>
              <a:rPr lang="en-US" dirty="0"/>
              <a:t>We based our research on market trends and social media​</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822086" y="2666702"/>
            <a:ext cx="3421103" cy="426393"/>
          </a:xfrm>
        </p:spPr>
        <p:txBody>
          <a:bodyPr/>
          <a:lstStyle/>
          <a:p>
            <a:r>
              <a:rPr lang="en-US" dirty="0"/>
              <a:t>abstract</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822086" y="3046207"/>
            <a:ext cx="3421103" cy="1017102"/>
          </a:xfrm>
        </p:spPr>
        <p:txBody>
          <a:bodyPr/>
          <a:lstStyle/>
          <a:p>
            <a:r>
              <a:rPr lang="en-US" dirty="0"/>
              <a:t>We believe people need more products specifically dedicated to this niche market​</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822086" y="4536575"/>
            <a:ext cx="3421103" cy="426393"/>
          </a:xfrm>
        </p:spPr>
        <p:txBody>
          <a:bodyPr/>
          <a:lstStyle/>
          <a:p>
            <a:r>
              <a:rPr lang="en-US" dirty="0"/>
              <a:t>design</a:t>
            </a:r>
          </a:p>
        </p:txBody>
      </p:sp>
      <p:sp>
        <p:nvSpPr>
          <p:cNvPr id="83" name="Text Placeholder 82">
            <a:extLst>
              <a:ext uri="{FF2B5EF4-FFF2-40B4-BE49-F238E27FC236}">
                <a16:creationId xmlns:a16="http://schemas.microsoft.com/office/drawing/2014/main" id="{CC67F132-FEAB-45AE-BAFB-DCA57F360572}"/>
              </a:ext>
            </a:extLst>
          </p:cNvPr>
          <p:cNvSpPr>
            <a:spLocks noGrp="1"/>
          </p:cNvSpPr>
          <p:nvPr>
            <p:ph type="body" sz="quarter" idx="19"/>
          </p:nvPr>
        </p:nvSpPr>
        <p:spPr>
          <a:xfrm>
            <a:off x="7822086" y="4916080"/>
            <a:ext cx="3421103" cy="1017102"/>
          </a:xfrm>
        </p:spPr>
        <p:txBody>
          <a:bodyPr/>
          <a:lstStyle/>
          <a:p>
            <a:r>
              <a:rPr lang="en-US" dirty="0"/>
              <a:t>Minimalist and easy to use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27</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75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422661"/>
            <a:ext cx="5200532" cy="720399"/>
          </a:xfrm>
        </p:spPr>
        <p:txBody>
          <a:bodyPr/>
          <a:lstStyle/>
          <a:p>
            <a:r>
              <a:rPr lang="en-US" noProof="0" dirty="0"/>
              <a:t>Market overview</a:t>
            </a:r>
            <a:endParaRPr lang="en-US" dirty="0"/>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617548"/>
            <a:ext cx="876929" cy="720399"/>
          </a:xfrm>
        </p:spPr>
        <p:txBody>
          <a:bodyPr/>
          <a:lstStyle/>
          <a:p>
            <a:r>
              <a:rPr lang="en-ZA" dirty="0"/>
              <a:t>$3B</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80036"/>
            <a:ext cx="876930" cy="720400"/>
          </a:xfrm>
        </p:spPr>
        <p:txBody>
          <a:bodyPr/>
          <a:lstStyle/>
          <a:p>
            <a:r>
              <a:rPr lang="en-US" dirty="0"/>
              <a:t>$2B</a:t>
            </a:r>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60985"/>
            <a:ext cx="876930" cy="720400"/>
          </a:xfrm>
        </p:spPr>
        <p:txBody>
          <a:bodyPr/>
          <a:lstStyle/>
          <a:p>
            <a:r>
              <a:rPr lang="en-US" dirty="0"/>
              <a:t>$1B</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1456753"/>
            <a:ext cx="3365003" cy="1017102"/>
          </a:xfrm>
        </p:spPr>
        <p:txBody>
          <a:bodyPr/>
          <a:lstStyle/>
          <a:p>
            <a:r>
              <a:rPr lang="en-ZA" dirty="0"/>
              <a:t>Opportunity to build</a:t>
            </a:r>
            <a:r>
              <a:rPr lang="en-US" dirty="0"/>
              <a:t>​</a:t>
            </a:r>
          </a:p>
          <a:p>
            <a:r>
              <a:rPr lang="en-ZA" dirty="0"/>
              <a:t>Fully inclusive market</a:t>
            </a:r>
            <a:endParaRPr lang="en-US" dirty="0"/>
          </a:p>
          <a:p>
            <a:r>
              <a:rPr lang="en-ZA" dirty="0"/>
              <a:t>Total addressable market</a:t>
            </a:r>
            <a:r>
              <a:rPr lang="en-US" dirty="0"/>
              <a:t>​</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3031685"/>
            <a:ext cx="3365003" cy="1017102"/>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102977" y="4612634"/>
            <a:ext cx="3365003" cy="1017102"/>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0" y="6248018"/>
            <a:ext cx="2435528" cy="614850"/>
          </a:xfrm>
        </p:spPr>
        <p:txBody>
          <a:bodyPr/>
          <a:lstStyle/>
          <a:p>
            <a:r>
              <a:rPr lang="en-US" dirty="0"/>
              <a:t>20XX</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6384174" y="0"/>
            <a:ext cx="5807825" cy="6858000"/>
          </a:xfrm>
        </p:spPr>
      </p:pic>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9762" y="6248018"/>
            <a:ext cx="7267426" cy="620868"/>
          </a:xfrm>
        </p:spPr>
        <p:txBody>
          <a:bodyPr/>
          <a:lstStyle/>
          <a:p>
            <a:r>
              <a:rPr lang="en-US" dirty="0"/>
              <a:t>Pitch deck</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7188" y="6248018"/>
            <a:ext cx="2495699" cy="620866"/>
          </a:xfrm>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23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3057" y="698523"/>
            <a:ext cx="5715000" cy="469089"/>
          </a:xfrm>
        </p:spPr>
        <p:txBody>
          <a:bodyPr/>
          <a:lstStyle/>
          <a:p>
            <a:r>
              <a:rPr lang="en-US" noProof="0" dirty="0"/>
              <a:t>Market comparison</a:t>
            </a:r>
            <a:endParaRPr lang="en-US" dirty="0"/>
          </a:p>
        </p:txBody>
      </p:sp>
      <p:sp>
        <p:nvSpPr>
          <p:cNvPr id="39" name="Text Placeholder 38">
            <a:extLst>
              <a:ext uri="{FF2B5EF4-FFF2-40B4-BE49-F238E27FC236}">
                <a16:creationId xmlns:a16="http://schemas.microsoft.com/office/drawing/2014/main" id="{527B65DB-B329-4F74-8E21-BB9F010D9221}"/>
              </a:ext>
            </a:extLst>
          </p:cNvPr>
          <p:cNvSpPr>
            <a:spLocks noGrp="1"/>
          </p:cNvSpPr>
          <p:nvPr>
            <p:ph type="body" sz="quarter" idx="16"/>
          </p:nvPr>
        </p:nvSpPr>
        <p:spPr>
          <a:xfrm>
            <a:off x="1681078" y="1853427"/>
            <a:ext cx="1252367" cy="863490"/>
          </a:xfrm>
        </p:spPr>
        <p:txBody>
          <a:bodyPr/>
          <a:lstStyle/>
          <a:p>
            <a:r>
              <a:rPr lang="en-US" dirty="0"/>
              <a:t>$3b</a:t>
            </a:r>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2883704"/>
            <a:ext cx="2939143" cy="469089"/>
          </a:xfrm>
        </p:spPr>
        <p:txBody>
          <a:bodyPr/>
          <a:lstStyle/>
          <a:p>
            <a:r>
              <a:rPr lang="en-ZA" dirty="0"/>
              <a:t>Opportunity to build</a:t>
            </a:r>
            <a:endParaRPr lang="en-US" dirty="0"/>
          </a:p>
        </p:txBody>
      </p:sp>
      <p:sp>
        <p:nvSpPr>
          <p:cNvPr id="54" name="Text Placeholder 53">
            <a:extLst>
              <a:ext uri="{FF2B5EF4-FFF2-40B4-BE49-F238E27FC236}">
                <a16:creationId xmlns:a16="http://schemas.microsoft.com/office/drawing/2014/main" id="{D3FA2EF4-DF81-4FEC-82B7-E032CFC41EB6}"/>
              </a:ext>
            </a:extLst>
          </p:cNvPr>
          <p:cNvSpPr>
            <a:spLocks noGrp="1"/>
          </p:cNvSpPr>
          <p:nvPr>
            <p:ph type="body" sz="quarter" idx="17"/>
          </p:nvPr>
        </p:nvSpPr>
        <p:spPr>
          <a:xfrm>
            <a:off x="838200" y="3253816"/>
            <a:ext cx="2939143" cy="469089"/>
          </a:xfrm>
        </p:spPr>
        <p:txBody>
          <a:bodyPr/>
          <a:lstStyle/>
          <a:p>
            <a:r>
              <a:rPr lang="en-ZA" dirty="0"/>
              <a:t>Addressable market</a:t>
            </a:r>
            <a:r>
              <a:rPr lang="en-US" dirty="0"/>
              <a:t>​</a:t>
            </a:r>
          </a:p>
        </p:txBody>
      </p:sp>
      <p:sp>
        <p:nvSpPr>
          <p:cNvPr id="90" name="Text Placeholder 89">
            <a:extLst>
              <a:ext uri="{FF2B5EF4-FFF2-40B4-BE49-F238E27FC236}">
                <a16:creationId xmlns:a16="http://schemas.microsoft.com/office/drawing/2014/main" id="{F6CA8238-A816-473B-A76E-0EF3D09360C6}"/>
              </a:ext>
            </a:extLst>
          </p:cNvPr>
          <p:cNvSpPr>
            <a:spLocks noGrp="1"/>
          </p:cNvSpPr>
          <p:nvPr>
            <p:ph type="body" sz="quarter" idx="19"/>
          </p:nvPr>
        </p:nvSpPr>
        <p:spPr>
          <a:xfrm>
            <a:off x="5469646" y="1853426"/>
            <a:ext cx="1252367" cy="863491"/>
          </a:xfrm>
        </p:spPr>
        <p:txBody>
          <a:bodyPr/>
          <a:lstStyle/>
          <a:p>
            <a:r>
              <a:rPr lang="en-US" dirty="0"/>
              <a:t>$2b</a:t>
            </a:r>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2883704"/>
            <a:ext cx="2939143" cy="469089"/>
          </a:xfrm>
        </p:spPr>
        <p:txBody>
          <a:bodyPr/>
          <a:lstStyle/>
          <a:p>
            <a:r>
              <a:rPr lang="en-ZA" dirty="0"/>
              <a:t>Freedom to invent</a:t>
            </a:r>
            <a:endParaRPr lang="en-US" dirty="0"/>
          </a:p>
        </p:txBody>
      </p:sp>
      <p:sp>
        <p:nvSpPr>
          <p:cNvPr id="125" name="Text Placeholder 124">
            <a:extLst>
              <a:ext uri="{FF2B5EF4-FFF2-40B4-BE49-F238E27FC236}">
                <a16:creationId xmlns:a16="http://schemas.microsoft.com/office/drawing/2014/main" id="{100BF894-75A1-44C5-868C-04E7E1B4480C}"/>
              </a:ext>
            </a:extLst>
          </p:cNvPr>
          <p:cNvSpPr>
            <a:spLocks noGrp="1"/>
          </p:cNvSpPr>
          <p:nvPr>
            <p:ph type="body" sz="quarter" idx="20"/>
          </p:nvPr>
        </p:nvSpPr>
        <p:spPr>
          <a:xfrm>
            <a:off x="4626428" y="3253816"/>
            <a:ext cx="2939143" cy="469089"/>
          </a:xfrm>
        </p:spPr>
        <p:txBody>
          <a:bodyPr/>
          <a:lstStyle/>
          <a:p>
            <a:r>
              <a:rPr lang="en-US" dirty="0"/>
              <a:t>Serviceable market​</a:t>
            </a:r>
          </a:p>
        </p:txBody>
      </p:sp>
      <p:sp>
        <p:nvSpPr>
          <p:cNvPr id="93" name="Text Placeholder 92">
            <a:extLst>
              <a:ext uri="{FF2B5EF4-FFF2-40B4-BE49-F238E27FC236}">
                <a16:creationId xmlns:a16="http://schemas.microsoft.com/office/drawing/2014/main" id="{69309BE5-1D43-41CC-AF4E-0764CB38AFC7}"/>
              </a:ext>
            </a:extLst>
          </p:cNvPr>
          <p:cNvSpPr>
            <a:spLocks noGrp="1"/>
          </p:cNvSpPr>
          <p:nvPr>
            <p:ph type="body" sz="quarter" idx="22"/>
          </p:nvPr>
        </p:nvSpPr>
        <p:spPr/>
        <p:txBody>
          <a:bodyPr/>
          <a:lstStyle/>
          <a:p>
            <a:r>
              <a:rPr lang="en-US" dirty="0"/>
              <a:t>$1B</a:t>
            </a:r>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2883704"/>
            <a:ext cx="2939143" cy="469089"/>
          </a:xfrm>
        </p:spPr>
        <p:txBody>
          <a:bodyPr/>
          <a:lstStyle/>
          <a:p>
            <a:r>
              <a:rPr lang="en-ZA" dirty="0"/>
              <a:t>Few competitors</a:t>
            </a:r>
            <a:endParaRPr lang="en-US" dirty="0"/>
          </a:p>
        </p:txBody>
      </p:sp>
      <p:sp>
        <p:nvSpPr>
          <p:cNvPr id="126" name="Text Placeholder 125">
            <a:extLst>
              <a:ext uri="{FF2B5EF4-FFF2-40B4-BE49-F238E27FC236}">
                <a16:creationId xmlns:a16="http://schemas.microsoft.com/office/drawing/2014/main" id="{7E940100-DD26-429A-A83D-A44DA41E65D5}"/>
              </a:ext>
            </a:extLst>
          </p:cNvPr>
          <p:cNvSpPr>
            <a:spLocks noGrp="1"/>
          </p:cNvSpPr>
          <p:nvPr>
            <p:ph type="body" sz="quarter" idx="23"/>
          </p:nvPr>
        </p:nvSpPr>
        <p:spPr>
          <a:xfrm>
            <a:off x="8414657" y="3253816"/>
            <a:ext cx="2939143" cy="469089"/>
          </a:xfrm>
        </p:spPr>
        <p:txBody>
          <a:bodyPr/>
          <a:lstStyle/>
          <a:p>
            <a:r>
              <a:rPr lang="en-ZA" dirty="0"/>
              <a:t>Obtainable market</a:t>
            </a:r>
            <a:r>
              <a:rPr lang="en-US" dirty="0"/>
              <a:t>​</a:t>
            </a:r>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20XX</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29</a:t>
            </a:fld>
            <a:endParaRPr lang="en-US" dirty="0"/>
          </a:p>
        </p:txBody>
      </p:sp>
    </p:spTree>
    <p:extLst>
      <p:ext uri="{BB962C8B-B14F-4D97-AF65-F5344CB8AC3E}">
        <p14:creationId xmlns:p14="http://schemas.microsoft.com/office/powerpoint/2010/main" val="79010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AEF7B0B2-2880-7FF3-239E-65B25CAC8AE3}"/>
              </a:ext>
            </a:extLst>
          </p:cNvPr>
          <p:cNvSpPr txBox="1">
            <a:spLocks/>
          </p:cNvSpPr>
          <p:nvPr/>
        </p:nvSpPr>
        <p:spPr>
          <a:xfrm>
            <a:off x="0" y="2375848"/>
            <a:ext cx="12192000" cy="4491182"/>
          </a:xfrm>
          <a:prstGeom prst="rect">
            <a:avLst/>
          </a:prstGeom>
          <a:solidFill>
            <a:schemeClr val="accent4">
              <a:lumMod val="40000"/>
              <a:lumOff val="60000"/>
            </a:schemeClr>
          </a:solidFill>
          <a:ln w="28575">
            <a:solidFill>
              <a:schemeClr val="accent4">
                <a:lumMod val="40000"/>
                <a:lumOff val="60000"/>
              </a:schemeClr>
            </a:solidFill>
          </a:ln>
        </p:spPr>
        <p:txBody>
          <a:bodyPr anchor="ctr"/>
          <a:lstStyle>
            <a:lvl1pPr algn="ctr" defTabSz="914400" rtl="0" eaLnBrk="1" latinLnBrk="0" hangingPunct="1">
              <a:lnSpc>
                <a:spcPct val="100000"/>
              </a:lnSpc>
              <a:spcBef>
                <a:spcPct val="0"/>
              </a:spcBef>
              <a:buNone/>
              <a:defRPr sz="2400" kern="1200" cap="all" spc="100" baseline="0">
                <a:solidFill>
                  <a:schemeClr val="accent2"/>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44127" y="950271"/>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12513" y="601323"/>
            <a:ext cx="6341212" cy="1682433"/>
          </a:xfrm>
        </p:spPr>
        <p:txBody>
          <a:bodyPr/>
          <a:lstStyle/>
          <a:p>
            <a:r>
              <a:rPr lang="en-US" dirty="0"/>
              <a:t>We focus on real estate investing strategies within the US looking at trends across property value, property sales, population sizes, job markets, crime, schools, and other factors our clients find key to their situation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grpSp>
        <p:nvGrpSpPr>
          <p:cNvPr id="23" name="Group 22">
            <a:extLst>
              <a:ext uri="{FF2B5EF4-FFF2-40B4-BE49-F238E27FC236}">
                <a16:creationId xmlns:a16="http://schemas.microsoft.com/office/drawing/2014/main" id="{E0BB4430-8A81-F98D-2F08-0B07A125B4C4}"/>
              </a:ext>
            </a:extLst>
          </p:cNvPr>
          <p:cNvGrpSpPr/>
          <p:nvPr/>
        </p:nvGrpSpPr>
        <p:grpSpPr>
          <a:xfrm>
            <a:off x="3179530" y="3134019"/>
            <a:ext cx="5774635" cy="3549356"/>
            <a:chOff x="403915" y="1590969"/>
            <a:chExt cx="5774635" cy="3549356"/>
          </a:xfrm>
        </p:grpSpPr>
        <p:pic>
          <p:nvPicPr>
            <p:cNvPr id="18" name="Picture 17">
              <a:extLst>
                <a:ext uri="{FF2B5EF4-FFF2-40B4-BE49-F238E27FC236}">
                  <a16:creationId xmlns:a16="http://schemas.microsoft.com/office/drawing/2014/main" id="{443C154E-0988-868E-9BF9-4D86456B260D}"/>
                </a:ext>
              </a:extLst>
            </p:cNvPr>
            <p:cNvPicPr>
              <a:picLocks noChangeAspect="1"/>
            </p:cNvPicPr>
            <p:nvPr/>
          </p:nvPicPr>
          <p:blipFill rotWithShape="1">
            <a:blip r:embed="rId2"/>
            <a:srcRect r="15801" b="15060"/>
            <a:stretch/>
          </p:blipFill>
          <p:spPr>
            <a:xfrm>
              <a:off x="403915" y="1590969"/>
              <a:ext cx="5774635" cy="3387431"/>
            </a:xfrm>
            <a:prstGeom prst="rect">
              <a:avLst/>
            </a:prstGeom>
          </p:spPr>
        </p:pic>
        <p:pic>
          <p:nvPicPr>
            <p:cNvPr id="20" name="Picture 19">
              <a:extLst>
                <a:ext uri="{FF2B5EF4-FFF2-40B4-BE49-F238E27FC236}">
                  <a16:creationId xmlns:a16="http://schemas.microsoft.com/office/drawing/2014/main" id="{76525524-BA85-0385-E274-F4929F27A34C}"/>
                </a:ext>
              </a:extLst>
            </p:cNvPr>
            <p:cNvPicPr>
              <a:picLocks noChangeAspect="1"/>
            </p:cNvPicPr>
            <p:nvPr/>
          </p:nvPicPr>
          <p:blipFill rotWithShape="1">
            <a:blip r:embed="rId2"/>
            <a:srcRect l="1888" t="93272" r="15802" b="121"/>
            <a:stretch/>
          </p:blipFill>
          <p:spPr>
            <a:xfrm>
              <a:off x="533399" y="4876799"/>
              <a:ext cx="5645151" cy="263526"/>
            </a:xfrm>
            <a:prstGeom prst="rect">
              <a:avLst/>
            </a:prstGeom>
          </p:spPr>
        </p:pic>
      </p:grpSp>
      <p:pic>
        <p:nvPicPr>
          <p:cNvPr id="22" name="Picture 21">
            <a:extLst>
              <a:ext uri="{FF2B5EF4-FFF2-40B4-BE49-F238E27FC236}">
                <a16:creationId xmlns:a16="http://schemas.microsoft.com/office/drawing/2014/main" id="{4C8B569B-6156-4BE3-B57F-D1E20C9ABF7C}"/>
              </a:ext>
            </a:extLst>
          </p:cNvPr>
          <p:cNvPicPr>
            <a:picLocks noChangeAspect="1"/>
          </p:cNvPicPr>
          <p:nvPr/>
        </p:nvPicPr>
        <p:blipFill rotWithShape="1">
          <a:blip r:embed="rId2"/>
          <a:srcRect l="84642" t="34075" b="5896"/>
          <a:stretch/>
        </p:blipFill>
        <p:spPr>
          <a:xfrm>
            <a:off x="9054973" y="3498906"/>
            <a:ext cx="1196610" cy="2719671"/>
          </a:xfrm>
          <a:prstGeom prst="rect">
            <a:avLst/>
          </a:prstGeom>
        </p:spPr>
      </p:pic>
    </p:spTree>
    <p:extLst>
      <p:ext uri="{BB962C8B-B14F-4D97-AF65-F5344CB8AC3E}">
        <p14:creationId xmlns:p14="http://schemas.microsoft.com/office/powerpoint/2010/main" val="281533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2450440"/>
            <a:ext cx="4143432" cy="548711"/>
          </a:xfrm>
        </p:spPr>
        <p:txBody>
          <a:bodyPr/>
          <a:lstStyle/>
          <a:p>
            <a:r>
              <a:rPr lang="en-US" noProof="0" dirty="0"/>
              <a:t>Our competition</a:t>
            </a:r>
            <a:endParaRPr lang="en-US" dirty="0"/>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4837756" y="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819728" y="3365446"/>
            <a:ext cx="4953000" cy="426393"/>
          </a:xfrm>
        </p:spPr>
        <p:txBody>
          <a:bodyPr/>
          <a:lstStyle/>
          <a:p>
            <a:r>
              <a:rPr lang="en-US" dirty="0"/>
              <a:t>contoso</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819728" y="3744950"/>
            <a:ext cx="4953000" cy="2046251"/>
          </a:xfrm>
        </p:spPr>
        <p:txBody>
          <a:bodyPr/>
          <a:lstStyle/>
          <a:p>
            <a:r>
              <a:rPr lang="en-ZA" dirty="0"/>
              <a:t>Our product is priced below that of other companies on the market</a:t>
            </a:r>
            <a:r>
              <a:rPr lang="en-US" dirty="0"/>
              <a:t>​</a:t>
            </a:r>
          </a:p>
          <a:p>
            <a:endParaRPr lang="en-US" dirty="0"/>
          </a:p>
          <a:p>
            <a:r>
              <a:rPr lang="en-ZA" dirty="0"/>
              <a:t>Design is simple and easy to use, compared to the complex designs of the competitors</a:t>
            </a:r>
            <a:r>
              <a:rPr lang="en-US" dirty="0"/>
              <a:t>​</a:t>
            </a:r>
          </a:p>
          <a:p>
            <a:endParaRPr lang="en-US" dirty="0"/>
          </a:p>
          <a:p>
            <a:r>
              <a:rPr lang="en-ZA" dirty="0"/>
              <a:t>Affordability is the main draw for our consumers to our product</a:t>
            </a:r>
            <a:r>
              <a:rPr lang="en-US" dirty="0"/>
              <a:t>​</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6400800" y="3365446"/>
            <a:ext cx="4953000" cy="426393"/>
          </a:xfrm>
        </p:spPr>
        <p:txBody>
          <a:bodyPr/>
          <a:lstStyle/>
          <a:p>
            <a:r>
              <a:rPr lang="en-US" dirty="0"/>
              <a:t>Competitors</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6400800" y="3744950"/>
            <a:ext cx="4953000" cy="2046251"/>
          </a:xfrm>
        </p:spPr>
        <p:txBody>
          <a:bodyPr/>
          <a:lstStyle/>
          <a:p>
            <a:r>
              <a:rPr lang="en-ZA" dirty="0"/>
              <a:t>Company A</a:t>
            </a:r>
            <a:r>
              <a:rPr lang="en-US" dirty="0"/>
              <a:t>​</a:t>
            </a:r>
            <a:br>
              <a:rPr lang="en-US" dirty="0"/>
            </a:br>
            <a:r>
              <a:rPr lang="en-ZA" dirty="0"/>
              <a:t>Product is more expensive</a:t>
            </a:r>
            <a:r>
              <a:rPr lang="en-US" dirty="0"/>
              <a:t>​</a:t>
            </a:r>
          </a:p>
          <a:p>
            <a:endParaRPr lang="en-US" dirty="0"/>
          </a:p>
          <a:p>
            <a:r>
              <a:rPr lang="en-ZA" dirty="0"/>
              <a:t>Companies B &amp; C </a:t>
            </a:r>
            <a:r>
              <a:rPr lang="en-US" dirty="0"/>
              <a:t>​</a:t>
            </a:r>
            <a:br>
              <a:rPr lang="en-US" dirty="0"/>
            </a:br>
            <a:r>
              <a:rPr lang="en-ZA" dirty="0"/>
              <a:t>Product is expensive and inconvenient to use</a:t>
            </a:r>
            <a:r>
              <a:rPr lang="en-US" dirty="0"/>
              <a:t>​</a:t>
            </a:r>
          </a:p>
          <a:p>
            <a:endParaRPr lang="en-US" dirty="0"/>
          </a:p>
          <a:p>
            <a:r>
              <a:rPr lang="en-ZA" dirty="0"/>
              <a:t>Companies D &amp; E</a:t>
            </a:r>
            <a:r>
              <a:rPr lang="en-US" dirty="0"/>
              <a:t>​</a:t>
            </a:r>
            <a:br>
              <a:rPr lang="en-US" dirty="0"/>
            </a:br>
            <a:r>
              <a:rPr lang="en-ZA" dirty="0"/>
              <a:t>Product is affordable, but inconvenient to use</a:t>
            </a:r>
            <a:endParaRPr lang="en-US" dirty="0"/>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Pitch deck</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30</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C4CD6F5-95D8-45E8-B793-B1E0D78C95F7}"/>
              </a:ext>
            </a:extLst>
          </p:cNvPr>
          <p:cNvSpPr>
            <a:spLocks noGrp="1"/>
          </p:cNvSpPr>
          <p:nvPr>
            <p:ph type="title"/>
          </p:nvPr>
        </p:nvSpPr>
        <p:spPr>
          <a:xfrm>
            <a:off x="740427" y="571145"/>
            <a:ext cx="5355570" cy="438144"/>
          </a:xfrm>
        </p:spPr>
        <p:txBody>
          <a:bodyPr/>
          <a:lstStyle/>
          <a:p>
            <a:r>
              <a:rPr lang="en-US" noProof="0" dirty="0"/>
              <a:t>Competitive layout</a:t>
            </a:r>
            <a:endParaRPr lang="en-US" dirty="0"/>
          </a:p>
        </p:txBody>
      </p:sp>
      <p:sp>
        <p:nvSpPr>
          <p:cNvPr id="33" name="Text Placeholder 32">
            <a:extLst>
              <a:ext uri="{FF2B5EF4-FFF2-40B4-BE49-F238E27FC236}">
                <a16:creationId xmlns:a16="http://schemas.microsoft.com/office/drawing/2014/main" id="{77A19CB6-7EA1-4846-BA43-DADCACE60322}"/>
              </a:ext>
            </a:extLst>
          </p:cNvPr>
          <p:cNvSpPr>
            <a:spLocks noGrp="1"/>
          </p:cNvSpPr>
          <p:nvPr>
            <p:ph type="body" sz="quarter" idx="16"/>
          </p:nvPr>
        </p:nvSpPr>
        <p:spPr>
          <a:xfrm>
            <a:off x="6463262" y="311795"/>
            <a:ext cx="1706966" cy="426393"/>
          </a:xfrm>
        </p:spPr>
        <p:txBody>
          <a:bodyPr/>
          <a:lstStyle/>
          <a:p>
            <a:r>
              <a:rPr lang="en-US" dirty="0"/>
              <a:t>convenient</a:t>
            </a:r>
          </a:p>
        </p:txBody>
      </p:sp>
      <p:sp>
        <p:nvSpPr>
          <p:cNvPr id="37" name="Text Placeholder 36">
            <a:extLst>
              <a:ext uri="{FF2B5EF4-FFF2-40B4-BE49-F238E27FC236}">
                <a16:creationId xmlns:a16="http://schemas.microsoft.com/office/drawing/2014/main" id="{A3B8002E-960A-4D35-8AB9-E0DE71A28AB9}"/>
              </a:ext>
            </a:extLst>
          </p:cNvPr>
          <p:cNvSpPr>
            <a:spLocks noGrp="1"/>
          </p:cNvSpPr>
          <p:nvPr>
            <p:ph type="body" sz="quarter" idx="20"/>
          </p:nvPr>
        </p:nvSpPr>
        <p:spPr>
          <a:xfrm>
            <a:off x="8026762" y="1774346"/>
            <a:ext cx="1929792" cy="426393"/>
          </a:xfrm>
        </p:spPr>
        <p:txBody>
          <a:bodyPr anchor="ctr"/>
          <a:lstStyle/>
          <a:p>
            <a:r>
              <a:rPr lang="en-US" dirty="0"/>
              <a:t>contoso</a:t>
            </a:r>
          </a:p>
        </p:txBody>
      </p:sp>
      <p:sp>
        <p:nvSpPr>
          <p:cNvPr id="87" name="Text Placeholder 86">
            <a:extLst>
              <a:ext uri="{FF2B5EF4-FFF2-40B4-BE49-F238E27FC236}">
                <a16:creationId xmlns:a16="http://schemas.microsoft.com/office/drawing/2014/main" id="{3A86C768-908B-4AA6-AFE5-AEA1D9CD1AC8}"/>
              </a:ext>
            </a:extLst>
          </p:cNvPr>
          <p:cNvSpPr>
            <a:spLocks noGrp="1"/>
          </p:cNvSpPr>
          <p:nvPr>
            <p:ph type="body" sz="quarter" idx="25"/>
          </p:nvPr>
        </p:nvSpPr>
        <p:spPr>
          <a:xfrm>
            <a:off x="6083673" y="2261070"/>
            <a:ext cx="913553" cy="426393"/>
          </a:xfrm>
        </p:spPr>
        <p:txBody>
          <a:bodyPr/>
          <a:lstStyle/>
          <a:p>
            <a:r>
              <a:rPr lang="en-US" dirty="0"/>
              <a:t>A</a:t>
            </a:r>
          </a:p>
        </p:txBody>
      </p:sp>
      <p:sp>
        <p:nvSpPr>
          <p:cNvPr id="35" name="Text Placeholder 34">
            <a:extLst>
              <a:ext uri="{FF2B5EF4-FFF2-40B4-BE49-F238E27FC236}">
                <a16:creationId xmlns:a16="http://schemas.microsoft.com/office/drawing/2014/main" id="{419224EA-4B21-4626-8AF4-E21AA43A2EE0}"/>
              </a:ext>
            </a:extLst>
          </p:cNvPr>
          <p:cNvSpPr>
            <a:spLocks noGrp="1"/>
          </p:cNvSpPr>
          <p:nvPr>
            <p:ph type="body" sz="quarter" idx="18"/>
          </p:nvPr>
        </p:nvSpPr>
        <p:spPr>
          <a:xfrm>
            <a:off x="3149242" y="3061800"/>
            <a:ext cx="1706966" cy="426393"/>
          </a:xfrm>
        </p:spPr>
        <p:txBody>
          <a:bodyPr/>
          <a:lstStyle/>
          <a:p>
            <a:r>
              <a:rPr lang="en-US" dirty="0"/>
              <a:t>Expensive​</a:t>
            </a:r>
          </a:p>
        </p:txBody>
      </p:sp>
      <p:sp>
        <p:nvSpPr>
          <p:cNvPr id="36" name="Text Placeholder 35">
            <a:extLst>
              <a:ext uri="{FF2B5EF4-FFF2-40B4-BE49-F238E27FC236}">
                <a16:creationId xmlns:a16="http://schemas.microsoft.com/office/drawing/2014/main" id="{AA6CEF7D-A869-47A8-8A5D-98CF9A5F8934}"/>
              </a:ext>
            </a:extLst>
          </p:cNvPr>
          <p:cNvSpPr>
            <a:spLocks noGrp="1"/>
          </p:cNvSpPr>
          <p:nvPr>
            <p:ph type="body" sz="quarter" idx="19"/>
          </p:nvPr>
        </p:nvSpPr>
        <p:spPr>
          <a:xfrm>
            <a:off x="9795826" y="3061800"/>
            <a:ext cx="1706966" cy="426393"/>
          </a:xfrm>
        </p:spPr>
        <p:txBody>
          <a:bodyPr/>
          <a:lstStyle/>
          <a:p>
            <a:r>
              <a:rPr lang="en-US" dirty="0"/>
              <a:t>affordable</a:t>
            </a:r>
          </a:p>
        </p:txBody>
      </p:sp>
      <p:sp>
        <p:nvSpPr>
          <p:cNvPr id="85" name="Text Placeholder 84">
            <a:extLst>
              <a:ext uri="{FF2B5EF4-FFF2-40B4-BE49-F238E27FC236}">
                <a16:creationId xmlns:a16="http://schemas.microsoft.com/office/drawing/2014/main" id="{AE18E477-2C5C-4571-96B3-503E72EF4DC2}"/>
              </a:ext>
            </a:extLst>
          </p:cNvPr>
          <p:cNvSpPr>
            <a:spLocks noGrp="1"/>
          </p:cNvSpPr>
          <p:nvPr>
            <p:ph type="body" sz="quarter" idx="23"/>
          </p:nvPr>
        </p:nvSpPr>
        <p:spPr>
          <a:xfrm>
            <a:off x="7713450" y="3671475"/>
            <a:ext cx="913553" cy="426393"/>
          </a:xfrm>
        </p:spPr>
        <p:txBody>
          <a:bodyPr/>
          <a:lstStyle/>
          <a:p>
            <a:r>
              <a:rPr lang="en-US" dirty="0"/>
              <a:t>B</a:t>
            </a:r>
          </a:p>
        </p:txBody>
      </p:sp>
      <p:sp>
        <p:nvSpPr>
          <p:cNvPr id="83" name="Text Placeholder 82">
            <a:extLst>
              <a:ext uri="{FF2B5EF4-FFF2-40B4-BE49-F238E27FC236}">
                <a16:creationId xmlns:a16="http://schemas.microsoft.com/office/drawing/2014/main" id="{62F3E2A5-E5C6-4624-A138-5E06608FB931}"/>
              </a:ext>
            </a:extLst>
          </p:cNvPr>
          <p:cNvSpPr>
            <a:spLocks noGrp="1"/>
          </p:cNvSpPr>
          <p:nvPr>
            <p:ph type="body" sz="quarter" idx="21"/>
          </p:nvPr>
        </p:nvSpPr>
        <p:spPr>
          <a:xfrm>
            <a:off x="4418984" y="4145197"/>
            <a:ext cx="913553" cy="426393"/>
          </a:xfrm>
        </p:spPr>
        <p:txBody>
          <a:bodyPr/>
          <a:lstStyle/>
          <a:p>
            <a:r>
              <a:rPr lang="en-US" dirty="0"/>
              <a:t>D</a:t>
            </a:r>
          </a:p>
        </p:txBody>
      </p:sp>
      <p:sp>
        <p:nvSpPr>
          <p:cNvPr id="84" name="Text Placeholder 83">
            <a:extLst>
              <a:ext uri="{FF2B5EF4-FFF2-40B4-BE49-F238E27FC236}">
                <a16:creationId xmlns:a16="http://schemas.microsoft.com/office/drawing/2014/main" id="{D7382F8F-7AA1-4709-9477-1BFDB3F2BF02}"/>
              </a:ext>
            </a:extLst>
          </p:cNvPr>
          <p:cNvSpPr>
            <a:spLocks noGrp="1"/>
          </p:cNvSpPr>
          <p:nvPr>
            <p:ph type="body" sz="quarter" idx="22"/>
          </p:nvPr>
        </p:nvSpPr>
        <p:spPr>
          <a:xfrm>
            <a:off x="5685509" y="4584197"/>
            <a:ext cx="913553" cy="426393"/>
          </a:xfrm>
        </p:spPr>
        <p:txBody>
          <a:bodyPr/>
          <a:lstStyle/>
          <a:p>
            <a:r>
              <a:rPr lang="en-US" dirty="0"/>
              <a:t>E</a:t>
            </a:r>
          </a:p>
        </p:txBody>
      </p:sp>
      <p:sp>
        <p:nvSpPr>
          <p:cNvPr id="86" name="Text Placeholder 85">
            <a:extLst>
              <a:ext uri="{FF2B5EF4-FFF2-40B4-BE49-F238E27FC236}">
                <a16:creationId xmlns:a16="http://schemas.microsoft.com/office/drawing/2014/main" id="{FE7F44BE-BE5E-49C9-8F98-329311F2ABE9}"/>
              </a:ext>
            </a:extLst>
          </p:cNvPr>
          <p:cNvSpPr>
            <a:spLocks noGrp="1"/>
          </p:cNvSpPr>
          <p:nvPr>
            <p:ph type="body" sz="quarter" idx="24"/>
          </p:nvPr>
        </p:nvSpPr>
        <p:spPr>
          <a:xfrm>
            <a:off x="9650168" y="4298971"/>
            <a:ext cx="913553" cy="426393"/>
          </a:xfrm>
        </p:spPr>
        <p:txBody>
          <a:bodyPr/>
          <a:lstStyle/>
          <a:p>
            <a:r>
              <a:rPr lang="en-US" dirty="0"/>
              <a:t>C</a:t>
            </a:r>
          </a:p>
        </p:txBody>
      </p:sp>
      <p:sp>
        <p:nvSpPr>
          <p:cNvPr id="34" name="Text Placeholder 33">
            <a:extLst>
              <a:ext uri="{FF2B5EF4-FFF2-40B4-BE49-F238E27FC236}">
                <a16:creationId xmlns:a16="http://schemas.microsoft.com/office/drawing/2014/main" id="{2A4E14BF-E159-4BBD-B32F-775933F241DD}"/>
              </a:ext>
            </a:extLst>
          </p:cNvPr>
          <p:cNvSpPr>
            <a:spLocks noGrp="1"/>
          </p:cNvSpPr>
          <p:nvPr>
            <p:ph type="body" sz="quarter" idx="17"/>
          </p:nvPr>
        </p:nvSpPr>
        <p:spPr>
          <a:xfrm>
            <a:off x="6463261" y="5683895"/>
            <a:ext cx="1706966" cy="426393"/>
          </a:xfrm>
        </p:spPr>
        <p:txBody>
          <a:bodyPr/>
          <a:lstStyle/>
          <a:p>
            <a:r>
              <a:rPr lang="en-US" dirty="0"/>
              <a:t>Inconvenient​</a:t>
            </a:r>
          </a:p>
        </p:txBody>
      </p:sp>
      <p:sp>
        <p:nvSpPr>
          <p:cNvPr id="3" name="Date Placeholder 2">
            <a:extLst>
              <a:ext uri="{FF2B5EF4-FFF2-40B4-BE49-F238E27FC236}">
                <a16:creationId xmlns:a16="http://schemas.microsoft.com/office/drawing/2014/main" id="{ECD789C9-A8D3-405A-923E-DCF8CBB7220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453CC1F-4953-4CF6-935A-455B90D91A0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B14FF064-6A5C-40FF-A678-6A79023E095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337248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Growth strategy</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en-ZA" dirty="0"/>
              <a:t>How we’ll scale in the future</a:t>
            </a:r>
            <a:r>
              <a:rPr lang="en-US" dirty="0"/>
              <a:t>​</a:t>
            </a:r>
          </a:p>
        </p:txBody>
      </p:sp>
      <p:sp>
        <p:nvSpPr>
          <p:cNvPr id="66" name="Text Placeholder 65">
            <a:extLst>
              <a:ext uri="{FF2B5EF4-FFF2-40B4-BE49-F238E27FC236}">
                <a16:creationId xmlns:a16="http://schemas.microsoft.com/office/drawing/2014/main" id="{09C30599-76A8-4BC6-94F7-A80189E48464}"/>
              </a:ext>
            </a:extLst>
          </p:cNvPr>
          <p:cNvSpPr>
            <a:spLocks noGrp="1"/>
          </p:cNvSpPr>
          <p:nvPr>
            <p:ph type="body" sz="quarter" idx="26"/>
          </p:nvPr>
        </p:nvSpPr>
        <p:spPr/>
        <p:txBody>
          <a:bodyPr/>
          <a:lstStyle/>
          <a:p>
            <a:r>
              <a:rPr lang="en-US" dirty="0"/>
              <a:t>Feb 20xx</a:t>
            </a:r>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2727695" y="2044485"/>
            <a:ext cx="3081975" cy="1121230"/>
          </a:xfrm>
        </p:spPr>
        <p:txBody>
          <a:bodyPr/>
          <a:lstStyle/>
          <a:p>
            <a:r>
              <a:rPr lang="en-US" dirty="0"/>
              <a:t>Roll out product to local farms in the region to help establish the product​</a:t>
            </a:r>
          </a:p>
        </p:txBody>
      </p:sp>
      <p:sp>
        <p:nvSpPr>
          <p:cNvPr id="147" name="Text Placeholder 146">
            <a:extLst>
              <a:ext uri="{FF2B5EF4-FFF2-40B4-BE49-F238E27FC236}">
                <a16:creationId xmlns:a16="http://schemas.microsoft.com/office/drawing/2014/main" id="{85278DC3-7465-427B-9DD5-7E46CE00FFC1}"/>
              </a:ext>
            </a:extLst>
          </p:cNvPr>
          <p:cNvSpPr>
            <a:spLocks noGrp="1"/>
          </p:cNvSpPr>
          <p:nvPr>
            <p:ph type="body" sz="quarter" idx="34"/>
          </p:nvPr>
        </p:nvSpPr>
        <p:spPr>
          <a:xfrm>
            <a:off x="920666" y="3428263"/>
            <a:ext cx="1584471" cy="1121230"/>
          </a:xfrm>
        </p:spPr>
        <p:txBody>
          <a:bodyPr/>
          <a:lstStyle/>
          <a:p>
            <a:r>
              <a:rPr lang="en-US" dirty="0"/>
              <a:t>May 20xx</a:t>
            </a:r>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2727695" y="3428263"/>
            <a:ext cx="3081975" cy="1121230"/>
          </a:xfrm>
        </p:spPr>
        <p:txBody>
          <a:bodyPr/>
          <a:lstStyle/>
          <a:p>
            <a:r>
              <a:rPr lang="en-US" dirty="0"/>
              <a:t>Release the product to the general public and monitor press and regional market trends​</a:t>
            </a:r>
          </a:p>
        </p:txBody>
      </p:sp>
      <p:sp>
        <p:nvSpPr>
          <p:cNvPr id="149" name="Text Placeholder 148">
            <a:extLst>
              <a:ext uri="{FF2B5EF4-FFF2-40B4-BE49-F238E27FC236}">
                <a16:creationId xmlns:a16="http://schemas.microsoft.com/office/drawing/2014/main" id="{9D611317-439A-40F5-AA3E-CF88472F54C4}"/>
              </a:ext>
            </a:extLst>
          </p:cNvPr>
          <p:cNvSpPr>
            <a:spLocks noGrp="1"/>
          </p:cNvSpPr>
          <p:nvPr>
            <p:ph type="body" sz="quarter" idx="36"/>
          </p:nvPr>
        </p:nvSpPr>
        <p:spPr>
          <a:xfrm>
            <a:off x="920666" y="4812041"/>
            <a:ext cx="1584471" cy="1121230"/>
          </a:xfrm>
        </p:spPr>
        <p:txBody>
          <a:bodyPr/>
          <a:lstStyle/>
          <a:p>
            <a:r>
              <a:rPr lang="en-US" dirty="0"/>
              <a:t>Oct 20xx</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2727695" y="4812041"/>
            <a:ext cx="3081975" cy="1121230"/>
          </a:xfrm>
        </p:spPr>
        <p:txBody>
          <a:bodyPr/>
          <a:lstStyle/>
          <a:p>
            <a:r>
              <a:rPr lang="en-US" dirty="0"/>
              <a:t>Gather feedback from the agriculture and farming community to expand availability of the product​</a:t>
            </a:r>
          </a:p>
        </p:txBody>
      </p:sp>
      <p:sp>
        <p:nvSpPr>
          <p:cNvPr id="2" name="Date Placeholder 1">
            <a:extLst>
              <a:ext uri="{FF2B5EF4-FFF2-40B4-BE49-F238E27FC236}">
                <a16:creationId xmlns:a16="http://schemas.microsoft.com/office/drawing/2014/main" id="{295CFB4A-6359-4A5C-B94D-1A54B544E3D0}"/>
              </a:ext>
            </a:extLst>
          </p:cNvPr>
          <p:cNvSpPr>
            <a:spLocks noGrp="1"/>
          </p:cNvSpPr>
          <p:nvPr>
            <p:ph type="dt" sz="half" idx="2"/>
          </p:nvPr>
        </p:nvSpPr>
        <p:spPr>
          <a:xfrm>
            <a:off x="838200" y="6356350"/>
            <a:ext cx="1590675" cy="365125"/>
          </a:xfrm>
        </p:spPr>
        <p:txBody>
          <a:bodyPr/>
          <a:lstStyle/>
          <a:p>
            <a:r>
              <a:rPr lang="en-US" dirty="0"/>
              <a:t>20XX</a:t>
            </a:r>
          </a:p>
        </p:txBody>
      </p:sp>
      <p:sp>
        <p:nvSpPr>
          <p:cNvPr id="3" name="Footer Placeholder 2">
            <a:extLst>
              <a:ext uri="{FF2B5EF4-FFF2-40B4-BE49-F238E27FC236}">
                <a16:creationId xmlns:a16="http://schemas.microsoft.com/office/drawing/2014/main" id="{CEB23F79-82E5-43EE-8390-DF067A88C957}"/>
              </a:ext>
            </a:extLst>
          </p:cNvPr>
          <p:cNvSpPr>
            <a:spLocks noGrp="1"/>
          </p:cNvSpPr>
          <p:nvPr>
            <p:ph type="ftr" sz="quarter" idx="3"/>
          </p:nvPr>
        </p:nvSpPr>
        <p:spPr>
          <a:xfrm>
            <a:off x="6473608" y="6356350"/>
            <a:ext cx="2743200" cy="365125"/>
          </a:xfrm>
        </p:spPr>
        <p:txBody>
          <a:bodyPr/>
          <a:lstStyle/>
          <a:p>
            <a:r>
              <a:rPr lang="en-US" dirty="0"/>
              <a:t>Pitch deck</a:t>
            </a:r>
          </a:p>
        </p:txBody>
      </p:sp>
      <p:pic>
        <p:nvPicPr>
          <p:cNvPr id="21" name="Picture Placeholder 20" descr="Close up of green grass">
            <a:extLst>
              <a:ext uri="{FF2B5EF4-FFF2-40B4-BE49-F238E27FC236}">
                <a16:creationId xmlns:a16="http://schemas.microsoft.com/office/drawing/2014/main" id="{EF945BF7-34F4-4EEA-A280-470C550BC5E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683831" y="0"/>
            <a:ext cx="5508168" cy="6858000"/>
          </a:xfrm>
        </p:spPr>
      </p:pic>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160489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83F2686-1393-4DFB-98E8-91B2C1C8BA4C}"/>
              </a:ext>
            </a:extLst>
          </p:cNvPr>
          <p:cNvSpPr>
            <a:spLocks noGrp="1"/>
          </p:cNvSpPr>
          <p:nvPr>
            <p:ph type="title"/>
          </p:nvPr>
        </p:nvSpPr>
        <p:spPr>
          <a:xfrm>
            <a:off x="4038600" y="599301"/>
            <a:ext cx="4114800" cy="607969"/>
          </a:xfrm>
        </p:spPr>
        <p:txBody>
          <a:bodyPr/>
          <a:lstStyle/>
          <a:p>
            <a:r>
              <a:rPr lang="en-US" noProof="0" dirty="0"/>
              <a:t>Traction</a:t>
            </a:r>
            <a:endParaRPr lang="en-US" dirty="0"/>
          </a:p>
        </p:txBody>
      </p:sp>
      <p:sp>
        <p:nvSpPr>
          <p:cNvPr id="199" name="Text Placeholder 198">
            <a:extLst>
              <a:ext uri="{FF2B5EF4-FFF2-40B4-BE49-F238E27FC236}">
                <a16:creationId xmlns:a16="http://schemas.microsoft.com/office/drawing/2014/main" id="{AE2BEFCD-CE33-41A5-B305-37261A133B7F}"/>
              </a:ext>
            </a:extLst>
          </p:cNvPr>
          <p:cNvSpPr>
            <a:spLocks noGrp="1"/>
          </p:cNvSpPr>
          <p:nvPr>
            <p:ph type="body" sz="quarter" idx="33"/>
          </p:nvPr>
        </p:nvSpPr>
        <p:spPr>
          <a:xfrm>
            <a:off x="4362186" y="1011441"/>
            <a:ext cx="3467628" cy="568896"/>
          </a:xfrm>
        </p:spPr>
        <p:txBody>
          <a:bodyPr/>
          <a:lstStyle/>
          <a:p>
            <a:r>
              <a:rPr lang="en-ZA" dirty="0"/>
              <a:t>Forecasting for success</a:t>
            </a:r>
            <a:r>
              <a:rPr lang="en-US" dirty="0"/>
              <a:t>​</a:t>
            </a:r>
          </a:p>
        </p:txBody>
      </p:sp>
      <p:sp>
        <p:nvSpPr>
          <p:cNvPr id="234" name="Text Placeholder 233">
            <a:extLst>
              <a:ext uri="{FF2B5EF4-FFF2-40B4-BE49-F238E27FC236}">
                <a16:creationId xmlns:a16="http://schemas.microsoft.com/office/drawing/2014/main" id="{37AADAF6-D8CA-408B-9297-EDE3ED23EAC4}"/>
              </a:ext>
            </a:extLst>
          </p:cNvPr>
          <p:cNvSpPr>
            <a:spLocks noGrp="1"/>
          </p:cNvSpPr>
          <p:nvPr>
            <p:ph type="body" sz="quarter" idx="34"/>
          </p:nvPr>
        </p:nvSpPr>
        <p:spPr>
          <a:xfrm>
            <a:off x="910838" y="2564313"/>
            <a:ext cx="4750631" cy="448769"/>
          </a:xfrm>
        </p:spPr>
        <p:txBody>
          <a:bodyPr/>
          <a:lstStyle/>
          <a:p>
            <a:r>
              <a:rPr lang="en-US" dirty="0"/>
              <a:t>Metrics</a:t>
            </a:r>
          </a:p>
        </p:txBody>
      </p:sp>
      <p:sp>
        <p:nvSpPr>
          <p:cNvPr id="13" name="Text Placeholder 12">
            <a:extLst>
              <a:ext uri="{FF2B5EF4-FFF2-40B4-BE49-F238E27FC236}">
                <a16:creationId xmlns:a16="http://schemas.microsoft.com/office/drawing/2014/main" id="{6F1B78D3-73E9-4E4A-A547-F0B4C23F1526}"/>
              </a:ext>
            </a:extLst>
          </p:cNvPr>
          <p:cNvSpPr>
            <a:spLocks noGrp="1"/>
          </p:cNvSpPr>
          <p:nvPr>
            <p:ph type="body" sz="quarter" idx="25"/>
          </p:nvPr>
        </p:nvSpPr>
        <p:spPr>
          <a:xfrm>
            <a:off x="7739877" y="2564313"/>
            <a:ext cx="3532840" cy="448769"/>
          </a:xfrm>
        </p:spPr>
        <p:txBody>
          <a:bodyPr/>
          <a:lstStyle/>
          <a:p>
            <a:r>
              <a:rPr lang="en-US" dirty="0"/>
              <a:t>Revenue by year</a:t>
            </a:r>
          </a:p>
        </p:txBody>
      </p:sp>
      <p:graphicFrame>
        <p:nvGraphicFramePr>
          <p:cNvPr id="85" name="Content Placeholder 84">
            <a:extLst>
              <a:ext uri="{FF2B5EF4-FFF2-40B4-BE49-F238E27FC236}">
                <a16:creationId xmlns:a16="http://schemas.microsoft.com/office/drawing/2014/main" id="{ECFF9EF6-2F82-4FB5-9F16-8D424467528B}"/>
              </a:ext>
            </a:extLst>
          </p:cNvPr>
          <p:cNvGraphicFramePr>
            <a:graphicFrameLocks noGrp="1"/>
          </p:cNvGraphicFramePr>
          <p:nvPr>
            <p:ph sz="quarter" idx="35"/>
            <p:extLst>
              <p:ext uri="{D42A27DB-BD31-4B8C-83A1-F6EECF244321}">
                <p14:modId xmlns:p14="http://schemas.microsoft.com/office/powerpoint/2010/main" val="2554705572"/>
              </p:ext>
            </p:extLst>
          </p:nvPr>
        </p:nvGraphicFramePr>
        <p:xfrm>
          <a:off x="911225" y="3187700"/>
          <a:ext cx="4750632" cy="2771481"/>
        </p:xfrm>
        <a:graphic>
          <a:graphicData uri="http://schemas.openxmlformats.org/drawingml/2006/table">
            <a:tbl>
              <a:tblPr firstRow="1" bandRow="1">
                <a:tableStyleId>{D27102A9-8310-4765-A935-A1911B00CA55}</a:tableStyleId>
              </a:tblPr>
              <a:tblGrid>
                <a:gridCol w="771481">
                  <a:extLst>
                    <a:ext uri="{9D8B030D-6E8A-4147-A177-3AD203B41FA5}">
                      <a16:colId xmlns:a16="http://schemas.microsoft.com/office/drawing/2014/main" val="1517755082"/>
                    </a:ext>
                  </a:extLst>
                </a:gridCol>
                <a:gridCol w="985625">
                  <a:extLst>
                    <a:ext uri="{9D8B030D-6E8A-4147-A177-3AD203B41FA5}">
                      <a16:colId xmlns:a16="http://schemas.microsoft.com/office/drawing/2014/main" val="2446386500"/>
                    </a:ext>
                  </a:extLst>
                </a:gridCol>
                <a:gridCol w="915234">
                  <a:extLst>
                    <a:ext uri="{9D8B030D-6E8A-4147-A177-3AD203B41FA5}">
                      <a16:colId xmlns:a16="http://schemas.microsoft.com/office/drawing/2014/main" val="3308918160"/>
                    </a:ext>
                  </a:extLst>
                </a:gridCol>
                <a:gridCol w="1014655">
                  <a:extLst>
                    <a:ext uri="{9D8B030D-6E8A-4147-A177-3AD203B41FA5}">
                      <a16:colId xmlns:a16="http://schemas.microsoft.com/office/drawing/2014/main" val="1854486728"/>
                    </a:ext>
                  </a:extLst>
                </a:gridCol>
                <a:gridCol w="1063637">
                  <a:extLst>
                    <a:ext uri="{9D8B030D-6E8A-4147-A177-3AD203B41FA5}">
                      <a16:colId xmlns:a16="http://schemas.microsoft.com/office/drawing/2014/main" val="1808496511"/>
                    </a:ext>
                  </a:extLst>
                </a:gridCol>
              </a:tblGrid>
              <a:tr h="720585">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200" b="0"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0"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0"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0"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1,100​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$10,000​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$7,000​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20​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$20,000​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$16,000​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tc>
                  <a:txBody>
                    <a:bodyPr/>
                    <a:lstStyle/>
                    <a:p>
                      <a:pPr algn="ctr" rtl="0" fontAlgn="base"/>
                      <a:r>
                        <a:rPr lang="en-US" sz="1200" b="0" spc="100" baseline="0" dirty="0">
                          <a:solidFill>
                            <a:schemeClr val="accent5">
                              <a:lumMod val="50000"/>
                            </a:schemeClr>
                          </a:solidFill>
                          <a:effectLst/>
                        </a:rPr>
                        <a:t>$25,000​</a:t>
                      </a:r>
                      <a:endParaRPr lang="en-US" sz="1200" b="0" i="0" spc="100" baseline="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512724">
                <a:tc>
                  <a:txBody>
                    <a:bodyPr/>
                    <a:lstStyle/>
                    <a:p>
                      <a:pPr algn="ctr" rtl="0" fontAlgn="base"/>
                      <a:r>
                        <a:rPr lang="en-US" sz="1200" b="0" spc="100" baseline="0" dirty="0">
                          <a:solidFill>
                            <a:schemeClr val="tx2">
                              <a:lumMod val="75000"/>
                            </a:schemeClr>
                          </a:solidFill>
                          <a:effectLst/>
                          <a:latin typeface="+mj-lt"/>
                        </a:rPr>
                        <a:t>20XX​</a:t>
                      </a:r>
                      <a:endParaRPr lang="en-US" sz="1200" b="0"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rPr>
                        <a:t>40​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$40,000​</a:t>
                      </a:r>
                      <a:endParaRPr lang="en-US" sz="1200" b="0" i="0" spc="100" baseline="0" dirty="0">
                        <a:solidFill>
                          <a:schemeClr val="accent5">
                            <a:lumMod val="50000"/>
                          </a:schemeClr>
                        </a:solidFill>
                        <a:effectLst/>
                        <a:latin typeface="+mn-lt"/>
                      </a:endParaRPr>
                    </a:p>
                  </a:txBody>
                  <a:tcPr anchor="ctr"/>
                </a:tc>
                <a:tc>
                  <a:txBody>
                    <a:bodyPr/>
                    <a:lstStyle/>
                    <a:p>
                      <a:pPr algn="ctr" rtl="0" fontAlgn="base"/>
                      <a:r>
                        <a:rPr lang="en-US" sz="1200" b="0" spc="100" baseline="0" dirty="0">
                          <a:solidFill>
                            <a:schemeClr val="accent5">
                              <a:lumMod val="50000"/>
                            </a:schemeClr>
                          </a:solidFill>
                          <a:effectLst/>
                        </a:rPr>
                        <a:t>$30,000​</a:t>
                      </a:r>
                      <a:endParaRPr lang="en-US" sz="1200" b="0" i="0" spc="100" baseline="0"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bl>
          </a:graphicData>
        </a:graphic>
      </p:graphicFrame>
      <p:graphicFrame>
        <p:nvGraphicFramePr>
          <p:cNvPr id="87" name="Content Placeholder 86" descr="Chart Placeholder">
            <a:extLst>
              <a:ext uri="{FF2B5EF4-FFF2-40B4-BE49-F238E27FC236}">
                <a16:creationId xmlns:a16="http://schemas.microsoft.com/office/drawing/2014/main" id="{B24A253B-8CBC-4BE8-90BF-7006A0DC66E1}"/>
              </a:ext>
            </a:extLst>
          </p:cNvPr>
          <p:cNvGraphicFramePr>
            <a:graphicFrameLocks noGrp="1"/>
          </p:cNvGraphicFramePr>
          <p:nvPr>
            <p:ph sz="quarter" idx="36"/>
            <p:extLst>
              <p:ext uri="{D42A27DB-BD31-4B8C-83A1-F6EECF244321}">
                <p14:modId xmlns:p14="http://schemas.microsoft.com/office/powerpoint/2010/main" val="2993324706"/>
              </p:ext>
            </p:extLst>
          </p:nvPr>
        </p:nvGraphicFramePr>
        <p:xfrm>
          <a:off x="7027863" y="3106738"/>
          <a:ext cx="4252912"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DFD7703-126A-48E3-A3B0-C2CD623BDE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E5A6E0A-0360-464C-B6EB-6A88D503FA0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651D04C2-233E-415F-8309-2906D8AB28FB}"/>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33</a:t>
            </a:fld>
            <a:endParaRPr lang="en-US" dirty="0"/>
          </a:p>
        </p:txBody>
      </p:sp>
    </p:spTree>
    <p:extLst>
      <p:ext uri="{BB962C8B-B14F-4D97-AF65-F5344CB8AC3E}">
        <p14:creationId xmlns:p14="http://schemas.microsoft.com/office/powerpoint/2010/main" val="1876870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08558695-BE35-4EE0-BB6E-13295A197464}"/>
              </a:ext>
            </a:extLst>
          </p:cNvPr>
          <p:cNvSpPr>
            <a:spLocks noGrp="1"/>
          </p:cNvSpPr>
          <p:nvPr>
            <p:ph type="title"/>
          </p:nvPr>
        </p:nvSpPr>
        <p:spPr>
          <a:xfrm>
            <a:off x="4292600" y="693738"/>
            <a:ext cx="3606800" cy="633412"/>
          </a:xfrm>
        </p:spPr>
        <p:txBody>
          <a:bodyPr/>
          <a:lstStyle/>
          <a:p>
            <a:r>
              <a:rPr lang="en-US" noProof="0" dirty="0"/>
              <a:t>2-year action plan</a:t>
            </a:r>
            <a:endParaRPr lang="en-US" dirty="0"/>
          </a:p>
        </p:txBody>
      </p:sp>
      <p:sp>
        <p:nvSpPr>
          <p:cNvPr id="34" name="Text Placeholder 33">
            <a:extLst>
              <a:ext uri="{FF2B5EF4-FFF2-40B4-BE49-F238E27FC236}">
                <a16:creationId xmlns:a16="http://schemas.microsoft.com/office/drawing/2014/main" id="{1C53C72A-647D-4F5E-A586-3DC1C8259188}"/>
              </a:ext>
            </a:extLst>
          </p:cNvPr>
          <p:cNvSpPr>
            <a:spLocks noGrp="1"/>
          </p:cNvSpPr>
          <p:nvPr>
            <p:ph type="body" sz="quarter" idx="43"/>
          </p:nvPr>
        </p:nvSpPr>
        <p:spPr>
          <a:xfrm>
            <a:off x="2029367" y="2200550"/>
            <a:ext cx="1440088" cy="469597"/>
          </a:xfrm>
        </p:spPr>
        <p:txBody>
          <a:bodyPr/>
          <a:lstStyle/>
          <a:p>
            <a:r>
              <a:rPr lang="en-ZA" dirty="0"/>
              <a:t>Get volunteers​</a:t>
            </a:r>
          </a:p>
        </p:txBody>
      </p:sp>
      <p:sp>
        <p:nvSpPr>
          <p:cNvPr id="35" name="Text Placeholder 34">
            <a:extLst>
              <a:ext uri="{FF2B5EF4-FFF2-40B4-BE49-F238E27FC236}">
                <a16:creationId xmlns:a16="http://schemas.microsoft.com/office/drawing/2014/main" id="{399BB46D-0770-445F-A0CD-68BD0B34BD3E}"/>
              </a:ext>
            </a:extLst>
          </p:cNvPr>
          <p:cNvSpPr>
            <a:spLocks noGrp="1"/>
          </p:cNvSpPr>
          <p:nvPr>
            <p:ph type="body" sz="quarter" idx="44"/>
          </p:nvPr>
        </p:nvSpPr>
        <p:spPr>
          <a:xfrm>
            <a:off x="4397612" y="2200550"/>
            <a:ext cx="1440088" cy="469597"/>
          </a:xfrm>
        </p:spPr>
        <p:txBody>
          <a:bodyPr/>
          <a:lstStyle/>
          <a:p>
            <a:r>
              <a:rPr lang="en-ZA" dirty="0"/>
              <a:t>Gather feedback​</a:t>
            </a:r>
          </a:p>
        </p:txBody>
      </p:sp>
      <p:sp>
        <p:nvSpPr>
          <p:cNvPr id="36" name="Text Placeholder 35">
            <a:extLst>
              <a:ext uri="{FF2B5EF4-FFF2-40B4-BE49-F238E27FC236}">
                <a16:creationId xmlns:a16="http://schemas.microsoft.com/office/drawing/2014/main" id="{6A6B1C4D-B409-4AE3-88DC-D6338DE965F6}"/>
              </a:ext>
            </a:extLst>
          </p:cNvPr>
          <p:cNvSpPr>
            <a:spLocks noGrp="1"/>
          </p:cNvSpPr>
          <p:nvPr>
            <p:ph type="body" sz="quarter" idx="45"/>
          </p:nvPr>
        </p:nvSpPr>
        <p:spPr>
          <a:xfrm>
            <a:off x="8344687" y="2200550"/>
            <a:ext cx="1440088" cy="469597"/>
          </a:xfrm>
        </p:spPr>
        <p:txBody>
          <a:bodyPr/>
          <a:lstStyle/>
          <a:p>
            <a:r>
              <a:rPr lang="en-ZA" dirty="0"/>
              <a:t>Deliver to consumers​</a:t>
            </a:r>
          </a:p>
        </p:txBody>
      </p:sp>
      <p:sp>
        <p:nvSpPr>
          <p:cNvPr id="32" name="Text Placeholder 31">
            <a:extLst>
              <a:ext uri="{FF2B5EF4-FFF2-40B4-BE49-F238E27FC236}">
                <a16:creationId xmlns:a16="http://schemas.microsoft.com/office/drawing/2014/main" id="{348FDA6F-3429-4031-8FFE-6F210904C213}"/>
              </a:ext>
            </a:extLst>
          </p:cNvPr>
          <p:cNvSpPr>
            <a:spLocks noGrp="1"/>
          </p:cNvSpPr>
          <p:nvPr>
            <p:ph type="body" sz="quarter" idx="41"/>
          </p:nvPr>
        </p:nvSpPr>
        <p:spPr>
          <a:xfrm>
            <a:off x="696804" y="2739533"/>
            <a:ext cx="1021001" cy="501726"/>
          </a:xfrm>
        </p:spPr>
        <p:txBody>
          <a:bodyPr/>
          <a:lstStyle/>
          <a:p>
            <a:r>
              <a:rPr lang="en-US" dirty="0"/>
              <a:t>20XX</a:t>
            </a:r>
          </a:p>
        </p:txBody>
      </p:sp>
      <p:sp>
        <p:nvSpPr>
          <p:cNvPr id="174" name="Text Placeholder 173">
            <a:extLst>
              <a:ext uri="{FF2B5EF4-FFF2-40B4-BE49-F238E27FC236}">
                <a16:creationId xmlns:a16="http://schemas.microsoft.com/office/drawing/2014/main" id="{A0CC0882-5516-4483-B475-5B6F1E8CF7C5}"/>
              </a:ext>
            </a:extLst>
          </p:cNvPr>
          <p:cNvSpPr>
            <a:spLocks noGrp="1"/>
          </p:cNvSpPr>
          <p:nvPr>
            <p:ph type="body" sz="quarter" idx="17"/>
          </p:nvPr>
        </p:nvSpPr>
        <p:spPr>
          <a:xfrm>
            <a:off x="1712346" y="3170170"/>
            <a:ext cx="495300" cy="652276"/>
          </a:xfrm>
        </p:spPr>
        <p:txBody>
          <a:bodyPr/>
          <a:lstStyle/>
          <a:p>
            <a:r>
              <a:rPr lang="en-US" dirty="0"/>
              <a:t>Jan</a:t>
            </a:r>
          </a:p>
        </p:txBody>
      </p:sp>
      <p:sp>
        <p:nvSpPr>
          <p:cNvPr id="175" name="Text Placeholder 174">
            <a:extLst>
              <a:ext uri="{FF2B5EF4-FFF2-40B4-BE49-F238E27FC236}">
                <a16:creationId xmlns:a16="http://schemas.microsoft.com/office/drawing/2014/main" id="{EF15278C-ABAD-426D-B35B-69B713F8199B}"/>
              </a:ext>
            </a:extLst>
          </p:cNvPr>
          <p:cNvSpPr>
            <a:spLocks noGrp="1"/>
          </p:cNvSpPr>
          <p:nvPr>
            <p:ph type="body" sz="quarter" idx="18"/>
          </p:nvPr>
        </p:nvSpPr>
        <p:spPr>
          <a:xfrm>
            <a:off x="2501761" y="3170170"/>
            <a:ext cx="495300" cy="652276"/>
          </a:xfrm>
        </p:spPr>
        <p:txBody>
          <a:bodyPr/>
          <a:lstStyle/>
          <a:p>
            <a:r>
              <a:rPr lang="en-US" dirty="0"/>
              <a:t>Feb</a:t>
            </a:r>
          </a:p>
        </p:txBody>
      </p:sp>
      <p:sp>
        <p:nvSpPr>
          <p:cNvPr id="176" name="Text Placeholder 175">
            <a:extLst>
              <a:ext uri="{FF2B5EF4-FFF2-40B4-BE49-F238E27FC236}">
                <a16:creationId xmlns:a16="http://schemas.microsoft.com/office/drawing/2014/main" id="{796AF702-9970-40C9-8EE9-94B414AA6326}"/>
              </a:ext>
            </a:extLst>
          </p:cNvPr>
          <p:cNvSpPr>
            <a:spLocks noGrp="1"/>
          </p:cNvSpPr>
          <p:nvPr>
            <p:ph type="body" sz="quarter" idx="19"/>
          </p:nvPr>
        </p:nvSpPr>
        <p:spPr>
          <a:xfrm>
            <a:off x="3291176" y="3170170"/>
            <a:ext cx="495300" cy="652276"/>
          </a:xfrm>
        </p:spPr>
        <p:txBody>
          <a:bodyPr/>
          <a:lstStyle/>
          <a:p>
            <a:r>
              <a:rPr lang="en-US" dirty="0"/>
              <a:t>Mar</a:t>
            </a:r>
          </a:p>
        </p:txBody>
      </p:sp>
      <p:sp>
        <p:nvSpPr>
          <p:cNvPr id="177" name="Text Placeholder 176">
            <a:extLst>
              <a:ext uri="{FF2B5EF4-FFF2-40B4-BE49-F238E27FC236}">
                <a16:creationId xmlns:a16="http://schemas.microsoft.com/office/drawing/2014/main" id="{06869098-68A6-480F-ADF8-A7E3E7E4F772}"/>
              </a:ext>
            </a:extLst>
          </p:cNvPr>
          <p:cNvSpPr>
            <a:spLocks noGrp="1"/>
          </p:cNvSpPr>
          <p:nvPr>
            <p:ph type="body" sz="quarter" idx="20"/>
          </p:nvPr>
        </p:nvSpPr>
        <p:spPr>
          <a:xfrm>
            <a:off x="4080591" y="3170170"/>
            <a:ext cx="495300" cy="652276"/>
          </a:xfrm>
        </p:spPr>
        <p:txBody>
          <a:bodyPr/>
          <a:lstStyle/>
          <a:p>
            <a:r>
              <a:rPr lang="en-US" dirty="0"/>
              <a:t>Apr</a:t>
            </a:r>
          </a:p>
        </p:txBody>
      </p:sp>
      <p:sp>
        <p:nvSpPr>
          <p:cNvPr id="178" name="Text Placeholder 177">
            <a:extLst>
              <a:ext uri="{FF2B5EF4-FFF2-40B4-BE49-F238E27FC236}">
                <a16:creationId xmlns:a16="http://schemas.microsoft.com/office/drawing/2014/main" id="{AD021D45-FAF7-4D66-B9C2-A81E1B5E864E}"/>
              </a:ext>
            </a:extLst>
          </p:cNvPr>
          <p:cNvSpPr>
            <a:spLocks noGrp="1"/>
          </p:cNvSpPr>
          <p:nvPr>
            <p:ph type="body" sz="quarter" idx="21"/>
          </p:nvPr>
        </p:nvSpPr>
        <p:spPr>
          <a:xfrm>
            <a:off x="4810807" y="3170170"/>
            <a:ext cx="615310" cy="652276"/>
          </a:xfrm>
        </p:spPr>
        <p:txBody>
          <a:bodyPr/>
          <a:lstStyle/>
          <a:p>
            <a:r>
              <a:rPr lang="en-US" dirty="0"/>
              <a:t>May</a:t>
            </a:r>
          </a:p>
        </p:txBody>
      </p:sp>
      <p:sp>
        <p:nvSpPr>
          <p:cNvPr id="179" name="Text Placeholder 178">
            <a:extLst>
              <a:ext uri="{FF2B5EF4-FFF2-40B4-BE49-F238E27FC236}">
                <a16:creationId xmlns:a16="http://schemas.microsoft.com/office/drawing/2014/main" id="{71A5A1BE-92CF-4557-94F8-E986C6827715}"/>
              </a:ext>
            </a:extLst>
          </p:cNvPr>
          <p:cNvSpPr>
            <a:spLocks noGrp="1"/>
          </p:cNvSpPr>
          <p:nvPr>
            <p:ph type="body" sz="quarter" idx="22"/>
          </p:nvPr>
        </p:nvSpPr>
        <p:spPr>
          <a:xfrm>
            <a:off x="5659421" y="3170170"/>
            <a:ext cx="495300" cy="652276"/>
          </a:xfrm>
        </p:spPr>
        <p:txBody>
          <a:bodyPr/>
          <a:lstStyle/>
          <a:p>
            <a:r>
              <a:rPr lang="en-US" dirty="0"/>
              <a:t>Jun</a:t>
            </a:r>
          </a:p>
        </p:txBody>
      </p:sp>
      <p:sp>
        <p:nvSpPr>
          <p:cNvPr id="180" name="Text Placeholder 179">
            <a:extLst>
              <a:ext uri="{FF2B5EF4-FFF2-40B4-BE49-F238E27FC236}">
                <a16:creationId xmlns:a16="http://schemas.microsoft.com/office/drawing/2014/main" id="{5C5DF15A-133A-468A-AC39-E25A57532AD6}"/>
              </a:ext>
            </a:extLst>
          </p:cNvPr>
          <p:cNvSpPr>
            <a:spLocks noGrp="1"/>
          </p:cNvSpPr>
          <p:nvPr>
            <p:ph type="body" sz="quarter" idx="23"/>
          </p:nvPr>
        </p:nvSpPr>
        <p:spPr>
          <a:xfrm>
            <a:off x="6448836" y="3170170"/>
            <a:ext cx="495300" cy="652276"/>
          </a:xfrm>
        </p:spPr>
        <p:txBody>
          <a:bodyPr/>
          <a:lstStyle/>
          <a:p>
            <a:r>
              <a:rPr lang="en-US" dirty="0"/>
              <a:t>Jul</a:t>
            </a:r>
          </a:p>
        </p:txBody>
      </p:sp>
      <p:sp>
        <p:nvSpPr>
          <p:cNvPr id="181" name="Text Placeholder 180">
            <a:extLst>
              <a:ext uri="{FF2B5EF4-FFF2-40B4-BE49-F238E27FC236}">
                <a16:creationId xmlns:a16="http://schemas.microsoft.com/office/drawing/2014/main" id="{FE61BD45-DE02-4EB3-BAEF-2EDF1746E6F4}"/>
              </a:ext>
            </a:extLst>
          </p:cNvPr>
          <p:cNvSpPr>
            <a:spLocks noGrp="1"/>
          </p:cNvSpPr>
          <p:nvPr>
            <p:ph type="body" sz="quarter" idx="24"/>
          </p:nvPr>
        </p:nvSpPr>
        <p:spPr>
          <a:xfrm>
            <a:off x="7238251" y="3170170"/>
            <a:ext cx="495300" cy="652276"/>
          </a:xfrm>
        </p:spPr>
        <p:txBody>
          <a:bodyPr/>
          <a:lstStyle/>
          <a:p>
            <a:r>
              <a:rPr lang="en-US" dirty="0"/>
              <a:t>Aug</a:t>
            </a:r>
          </a:p>
        </p:txBody>
      </p:sp>
      <p:sp>
        <p:nvSpPr>
          <p:cNvPr id="182" name="Text Placeholder 181">
            <a:extLst>
              <a:ext uri="{FF2B5EF4-FFF2-40B4-BE49-F238E27FC236}">
                <a16:creationId xmlns:a16="http://schemas.microsoft.com/office/drawing/2014/main" id="{C36E6F40-B4B8-41ED-B6CE-8C2174836BDA}"/>
              </a:ext>
            </a:extLst>
          </p:cNvPr>
          <p:cNvSpPr>
            <a:spLocks noGrp="1"/>
          </p:cNvSpPr>
          <p:nvPr>
            <p:ph type="body" sz="quarter" idx="25"/>
          </p:nvPr>
        </p:nvSpPr>
        <p:spPr>
          <a:xfrm>
            <a:off x="8027666" y="3170170"/>
            <a:ext cx="495300" cy="652276"/>
          </a:xfrm>
        </p:spPr>
        <p:txBody>
          <a:bodyPr/>
          <a:lstStyle/>
          <a:p>
            <a:r>
              <a:rPr lang="en-US" dirty="0"/>
              <a:t>Sep</a:t>
            </a:r>
          </a:p>
        </p:txBody>
      </p:sp>
      <p:sp>
        <p:nvSpPr>
          <p:cNvPr id="183" name="Text Placeholder 182">
            <a:extLst>
              <a:ext uri="{FF2B5EF4-FFF2-40B4-BE49-F238E27FC236}">
                <a16:creationId xmlns:a16="http://schemas.microsoft.com/office/drawing/2014/main" id="{0DCB6313-C2E3-48EF-9C72-0C51FAF7B3E8}"/>
              </a:ext>
            </a:extLst>
          </p:cNvPr>
          <p:cNvSpPr>
            <a:spLocks noGrp="1"/>
          </p:cNvSpPr>
          <p:nvPr>
            <p:ph type="body" sz="quarter" idx="26"/>
          </p:nvPr>
        </p:nvSpPr>
        <p:spPr>
          <a:xfrm>
            <a:off x="8817081" y="3170170"/>
            <a:ext cx="495300" cy="652276"/>
          </a:xfrm>
        </p:spPr>
        <p:txBody>
          <a:bodyPr/>
          <a:lstStyle/>
          <a:p>
            <a:r>
              <a:rPr lang="en-US" dirty="0"/>
              <a:t>Oct</a:t>
            </a:r>
          </a:p>
        </p:txBody>
      </p:sp>
      <p:sp>
        <p:nvSpPr>
          <p:cNvPr id="184" name="Text Placeholder 183">
            <a:extLst>
              <a:ext uri="{FF2B5EF4-FFF2-40B4-BE49-F238E27FC236}">
                <a16:creationId xmlns:a16="http://schemas.microsoft.com/office/drawing/2014/main" id="{CD7D8B11-19D6-4D60-A8D8-D13FAEE6D5FE}"/>
              </a:ext>
            </a:extLst>
          </p:cNvPr>
          <p:cNvSpPr>
            <a:spLocks noGrp="1"/>
          </p:cNvSpPr>
          <p:nvPr>
            <p:ph type="body" sz="quarter" idx="27"/>
          </p:nvPr>
        </p:nvSpPr>
        <p:spPr>
          <a:xfrm>
            <a:off x="9606496" y="3170170"/>
            <a:ext cx="495300" cy="652276"/>
          </a:xfrm>
        </p:spPr>
        <p:txBody>
          <a:bodyPr/>
          <a:lstStyle/>
          <a:p>
            <a:r>
              <a:rPr lang="en-US" dirty="0"/>
              <a:t>Nov</a:t>
            </a:r>
          </a:p>
        </p:txBody>
      </p:sp>
      <p:sp>
        <p:nvSpPr>
          <p:cNvPr id="185" name="Text Placeholder 184">
            <a:extLst>
              <a:ext uri="{FF2B5EF4-FFF2-40B4-BE49-F238E27FC236}">
                <a16:creationId xmlns:a16="http://schemas.microsoft.com/office/drawing/2014/main" id="{53B80567-58CE-47E3-9593-B9031A7C3D87}"/>
              </a:ext>
            </a:extLst>
          </p:cNvPr>
          <p:cNvSpPr>
            <a:spLocks noGrp="1"/>
          </p:cNvSpPr>
          <p:nvPr>
            <p:ph type="body" sz="quarter" idx="28"/>
          </p:nvPr>
        </p:nvSpPr>
        <p:spPr>
          <a:xfrm>
            <a:off x="10395907" y="3170170"/>
            <a:ext cx="495300" cy="652276"/>
          </a:xfrm>
        </p:spPr>
        <p:txBody>
          <a:bodyPr/>
          <a:lstStyle/>
          <a:p>
            <a:r>
              <a:rPr lang="en-US" dirty="0"/>
              <a:t>Dec</a:t>
            </a:r>
          </a:p>
        </p:txBody>
      </p:sp>
      <p:sp>
        <p:nvSpPr>
          <p:cNvPr id="37" name="Text Placeholder 36">
            <a:extLst>
              <a:ext uri="{FF2B5EF4-FFF2-40B4-BE49-F238E27FC236}">
                <a16:creationId xmlns:a16="http://schemas.microsoft.com/office/drawing/2014/main" id="{18950EEF-964E-4B62-8DC0-45C212800A8A}"/>
              </a:ext>
            </a:extLst>
          </p:cNvPr>
          <p:cNvSpPr>
            <a:spLocks noGrp="1"/>
          </p:cNvSpPr>
          <p:nvPr>
            <p:ph type="body" sz="quarter" idx="46"/>
          </p:nvPr>
        </p:nvSpPr>
        <p:spPr>
          <a:xfrm>
            <a:off x="2029367" y="4003137"/>
            <a:ext cx="1440088" cy="408780"/>
          </a:xfrm>
        </p:spPr>
        <p:txBody>
          <a:bodyPr/>
          <a:lstStyle/>
          <a:p>
            <a:r>
              <a:rPr lang="en-ZA" dirty="0"/>
              <a:t>Run focus groups</a:t>
            </a:r>
            <a:r>
              <a:rPr lang="en-US" dirty="0"/>
              <a:t>​</a:t>
            </a:r>
          </a:p>
        </p:txBody>
      </p:sp>
      <p:sp>
        <p:nvSpPr>
          <p:cNvPr id="38" name="Text Placeholder 37">
            <a:extLst>
              <a:ext uri="{FF2B5EF4-FFF2-40B4-BE49-F238E27FC236}">
                <a16:creationId xmlns:a16="http://schemas.microsoft.com/office/drawing/2014/main" id="{FED129B9-5854-4218-9D5D-707D3B34DCE7}"/>
              </a:ext>
            </a:extLst>
          </p:cNvPr>
          <p:cNvSpPr>
            <a:spLocks noGrp="1"/>
          </p:cNvSpPr>
          <p:nvPr>
            <p:ph type="body" sz="quarter" idx="47"/>
          </p:nvPr>
        </p:nvSpPr>
        <p:spPr>
          <a:xfrm>
            <a:off x="5976442" y="4003137"/>
            <a:ext cx="1440088" cy="408780"/>
          </a:xfrm>
        </p:spPr>
        <p:txBody>
          <a:bodyPr/>
          <a:lstStyle/>
          <a:p>
            <a:r>
              <a:rPr lang="en-ZA" dirty="0"/>
              <a:t>Test with farms​</a:t>
            </a:r>
          </a:p>
        </p:txBody>
      </p:sp>
      <p:sp>
        <p:nvSpPr>
          <p:cNvPr id="39" name="Text Placeholder 38">
            <a:extLst>
              <a:ext uri="{FF2B5EF4-FFF2-40B4-BE49-F238E27FC236}">
                <a16:creationId xmlns:a16="http://schemas.microsoft.com/office/drawing/2014/main" id="{B64E57FA-5797-49C7-9000-5C5DC208BBC9}"/>
              </a:ext>
            </a:extLst>
          </p:cNvPr>
          <p:cNvSpPr>
            <a:spLocks noGrp="1"/>
          </p:cNvSpPr>
          <p:nvPr>
            <p:ph type="body" sz="quarter" idx="48"/>
          </p:nvPr>
        </p:nvSpPr>
        <p:spPr>
          <a:xfrm>
            <a:off x="9923517" y="4003137"/>
            <a:ext cx="1440088" cy="408780"/>
          </a:xfrm>
        </p:spPr>
        <p:txBody>
          <a:bodyPr/>
          <a:lstStyle/>
          <a:p>
            <a:r>
              <a:rPr lang="en-ZA" dirty="0"/>
              <a:t>Regional launch</a:t>
            </a:r>
            <a:r>
              <a:rPr lang="en-US" dirty="0"/>
              <a:t>​</a:t>
            </a:r>
          </a:p>
        </p:txBody>
      </p:sp>
      <p:sp>
        <p:nvSpPr>
          <p:cNvPr id="33" name="Text Placeholder 32">
            <a:extLst>
              <a:ext uri="{FF2B5EF4-FFF2-40B4-BE49-F238E27FC236}">
                <a16:creationId xmlns:a16="http://schemas.microsoft.com/office/drawing/2014/main" id="{A0A66611-D318-48C9-9B6F-303CDFF9CC5A}"/>
              </a:ext>
            </a:extLst>
          </p:cNvPr>
          <p:cNvSpPr>
            <a:spLocks noGrp="1"/>
          </p:cNvSpPr>
          <p:nvPr>
            <p:ph type="body" sz="quarter" idx="42"/>
          </p:nvPr>
        </p:nvSpPr>
        <p:spPr>
          <a:xfrm>
            <a:off x="696804" y="4437609"/>
            <a:ext cx="1021001" cy="501726"/>
          </a:xfrm>
        </p:spPr>
        <p:txBody>
          <a:bodyPr/>
          <a:lstStyle/>
          <a:p>
            <a:r>
              <a:rPr lang="en-US" dirty="0"/>
              <a:t>20XX</a:t>
            </a:r>
          </a:p>
        </p:txBody>
      </p:sp>
      <p:sp>
        <p:nvSpPr>
          <p:cNvPr id="186" name="Text Placeholder 185">
            <a:extLst>
              <a:ext uri="{FF2B5EF4-FFF2-40B4-BE49-F238E27FC236}">
                <a16:creationId xmlns:a16="http://schemas.microsoft.com/office/drawing/2014/main" id="{5ED1F34E-1F11-4DBB-AF35-C69FFFD24786}"/>
              </a:ext>
            </a:extLst>
          </p:cNvPr>
          <p:cNvSpPr>
            <a:spLocks noGrp="1"/>
          </p:cNvSpPr>
          <p:nvPr>
            <p:ph type="body" sz="quarter" idx="29"/>
          </p:nvPr>
        </p:nvSpPr>
        <p:spPr>
          <a:xfrm>
            <a:off x="1712346" y="4871997"/>
            <a:ext cx="495300" cy="652272"/>
          </a:xfrm>
        </p:spPr>
        <p:txBody>
          <a:bodyPr/>
          <a:lstStyle/>
          <a:p>
            <a:r>
              <a:rPr lang="en-US" dirty="0"/>
              <a:t>Jan</a:t>
            </a:r>
          </a:p>
        </p:txBody>
      </p:sp>
      <p:sp>
        <p:nvSpPr>
          <p:cNvPr id="187" name="Text Placeholder 186">
            <a:extLst>
              <a:ext uri="{FF2B5EF4-FFF2-40B4-BE49-F238E27FC236}">
                <a16:creationId xmlns:a16="http://schemas.microsoft.com/office/drawing/2014/main" id="{FFF65FE3-CB9E-46B4-B21D-B9A2C18447F6}"/>
              </a:ext>
            </a:extLst>
          </p:cNvPr>
          <p:cNvSpPr>
            <a:spLocks noGrp="1"/>
          </p:cNvSpPr>
          <p:nvPr>
            <p:ph type="body" sz="quarter" idx="30"/>
          </p:nvPr>
        </p:nvSpPr>
        <p:spPr>
          <a:xfrm>
            <a:off x="2501761" y="4871997"/>
            <a:ext cx="495300" cy="652272"/>
          </a:xfrm>
        </p:spPr>
        <p:txBody>
          <a:bodyPr/>
          <a:lstStyle/>
          <a:p>
            <a:r>
              <a:rPr lang="en-US" dirty="0"/>
              <a:t>Feb</a:t>
            </a:r>
          </a:p>
        </p:txBody>
      </p:sp>
      <p:sp>
        <p:nvSpPr>
          <p:cNvPr id="188" name="Text Placeholder 187">
            <a:extLst>
              <a:ext uri="{FF2B5EF4-FFF2-40B4-BE49-F238E27FC236}">
                <a16:creationId xmlns:a16="http://schemas.microsoft.com/office/drawing/2014/main" id="{859F86C1-A2CC-4166-B4E2-F04250C693BC}"/>
              </a:ext>
            </a:extLst>
          </p:cNvPr>
          <p:cNvSpPr>
            <a:spLocks noGrp="1"/>
          </p:cNvSpPr>
          <p:nvPr>
            <p:ph type="body" sz="quarter" idx="31"/>
          </p:nvPr>
        </p:nvSpPr>
        <p:spPr>
          <a:xfrm>
            <a:off x="3291176" y="4871997"/>
            <a:ext cx="495300" cy="652272"/>
          </a:xfrm>
        </p:spPr>
        <p:txBody>
          <a:bodyPr/>
          <a:lstStyle/>
          <a:p>
            <a:r>
              <a:rPr lang="en-US" dirty="0"/>
              <a:t>Mar</a:t>
            </a:r>
          </a:p>
        </p:txBody>
      </p:sp>
      <p:sp>
        <p:nvSpPr>
          <p:cNvPr id="189" name="Text Placeholder 188">
            <a:extLst>
              <a:ext uri="{FF2B5EF4-FFF2-40B4-BE49-F238E27FC236}">
                <a16:creationId xmlns:a16="http://schemas.microsoft.com/office/drawing/2014/main" id="{E37B2B2B-AEA5-429C-A352-B3A35D9714B9}"/>
              </a:ext>
            </a:extLst>
          </p:cNvPr>
          <p:cNvSpPr>
            <a:spLocks noGrp="1"/>
          </p:cNvSpPr>
          <p:nvPr>
            <p:ph type="body" sz="quarter" idx="32"/>
          </p:nvPr>
        </p:nvSpPr>
        <p:spPr>
          <a:xfrm>
            <a:off x="4080591" y="4871997"/>
            <a:ext cx="495300" cy="652272"/>
          </a:xfrm>
        </p:spPr>
        <p:txBody>
          <a:bodyPr/>
          <a:lstStyle/>
          <a:p>
            <a:r>
              <a:rPr lang="en-US" dirty="0"/>
              <a:t>Apr</a:t>
            </a:r>
          </a:p>
        </p:txBody>
      </p:sp>
      <p:sp>
        <p:nvSpPr>
          <p:cNvPr id="190" name="Text Placeholder 189">
            <a:extLst>
              <a:ext uri="{FF2B5EF4-FFF2-40B4-BE49-F238E27FC236}">
                <a16:creationId xmlns:a16="http://schemas.microsoft.com/office/drawing/2014/main" id="{8039BE05-7838-42F5-B60C-C825A8E058BA}"/>
              </a:ext>
            </a:extLst>
          </p:cNvPr>
          <p:cNvSpPr>
            <a:spLocks noGrp="1"/>
          </p:cNvSpPr>
          <p:nvPr>
            <p:ph type="body" sz="quarter" idx="33"/>
          </p:nvPr>
        </p:nvSpPr>
        <p:spPr>
          <a:xfrm>
            <a:off x="4810807" y="4871997"/>
            <a:ext cx="615310" cy="652272"/>
          </a:xfrm>
        </p:spPr>
        <p:txBody>
          <a:bodyPr/>
          <a:lstStyle/>
          <a:p>
            <a:r>
              <a:rPr lang="en-US" dirty="0"/>
              <a:t>May</a:t>
            </a:r>
          </a:p>
        </p:txBody>
      </p:sp>
      <p:sp>
        <p:nvSpPr>
          <p:cNvPr id="191" name="Text Placeholder 190">
            <a:extLst>
              <a:ext uri="{FF2B5EF4-FFF2-40B4-BE49-F238E27FC236}">
                <a16:creationId xmlns:a16="http://schemas.microsoft.com/office/drawing/2014/main" id="{06401AC3-502F-4C74-92E7-F2E70BDC2CB0}"/>
              </a:ext>
            </a:extLst>
          </p:cNvPr>
          <p:cNvSpPr>
            <a:spLocks noGrp="1"/>
          </p:cNvSpPr>
          <p:nvPr>
            <p:ph type="body" sz="quarter" idx="34"/>
          </p:nvPr>
        </p:nvSpPr>
        <p:spPr>
          <a:xfrm>
            <a:off x="5659421" y="4871997"/>
            <a:ext cx="495300" cy="652272"/>
          </a:xfrm>
        </p:spPr>
        <p:txBody>
          <a:bodyPr/>
          <a:lstStyle/>
          <a:p>
            <a:r>
              <a:rPr lang="en-US" dirty="0"/>
              <a:t>Jun</a:t>
            </a:r>
          </a:p>
        </p:txBody>
      </p:sp>
      <p:sp>
        <p:nvSpPr>
          <p:cNvPr id="192" name="Text Placeholder 191">
            <a:extLst>
              <a:ext uri="{FF2B5EF4-FFF2-40B4-BE49-F238E27FC236}">
                <a16:creationId xmlns:a16="http://schemas.microsoft.com/office/drawing/2014/main" id="{38BFD19C-89D5-406C-BB24-C94A97196ED3}"/>
              </a:ext>
            </a:extLst>
          </p:cNvPr>
          <p:cNvSpPr>
            <a:spLocks noGrp="1"/>
          </p:cNvSpPr>
          <p:nvPr>
            <p:ph type="body" sz="quarter" idx="35"/>
          </p:nvPr>
        </p:nvSpPr>
        <p:spPr>
          <a:xfrm>
            <a:off x="6448836" y="4871997"/>
            <a:ext cx="495300" cy="652272"/>
          </a:xfrm>
        </p:spPr>
        <p:txBody>
          <a:bodyPr/>
          <a:lstStyle/>
          <a:p>
            <a:r>
              <a:rPr lang="en-US" dirty="0"/>
              <a:t>Jul</a:t>
            </a:r>
          </a:p>
        </p:txBody>
      </p:sp>
      <p:sp>
        <p:nvSpPr>
          <p:cNvPr id="193" name="Text Placeholder 192">
            <a:extLst>
              <a:ext uri="{FF2B5EF4-FFF2-40B4-BE49-F238E27FC236}">
                <a16:creationId xmlns:a16="http://schemas.microsoft.com/office/drawing/2014/main" id="{7C1B8E44-55D2-4DBF-8C2D-88B09E9FD341}"/>
              </a:ext>
            </a:extLst>
          </p:cNvPr>
          <p:cNvSpPr>
            <a:spLocks noGrp="1"/>
          </p:cNvSpPr>
          <p:nvPr>
            <p:ph type="body" sz="quarter" idx="36"/>
          </p:nvPr>
        </p:nvSpPr>
        <p:spPr>
          <a:xfrm>
            <a:off x="7238251" y="4871997"/>
            <a:ext cx="495300" cy="652272"/>
          </a:xfrm>
        </p:spPr>
        <p:txBody>
          <a:bodyPr/>
          <a:lstStyle/>
          <a:p>
            <a:r>
              <a:rPr lang="en-US" dirty="0"/>
              <a:t>Aug</a:t>
            </a:r>
          </a:p>
        </p:txBody>
      </p:sp>
      <p:sp>
        <p:nvSpPr>
          <p:cNvPr id="194" name="Text Placeholder 193">
            <a:extLst>
              <a:ext uri="{FF2B5EF4-FFF2-40B4-BE49-F238E27FC236}">
                <a16:creationId xmlns:a16="http://schemas.microsoft.com/office/drawing/2014/main" id="{DBECA04A-1653-459B-B8F0-6AEDC2BF4D25}"/>
              </a:ext>
            </a:extLst>
          </p:cNvPr>
          <p:cNvSpPr>
            <a:spLocks noGrp="1"/>
          </p:cNvSpPr>
          <p:nvPr>
            <p:ph type="body" sz="quarter" idx="37"/>
          </p:nvPr>
        </p:nvSpPr>
        <p:spPr>
          <a:xfrm>
            <a:off x="8027666" y="4871997"/>
            <a:ext cx="495300" cy="652272"/>
          </a:xfrm>
        </p:spPr>
        <p:txBody>
          <a:bodyPr/>
          <a:lstStyle/>
          <a:p>
            <a:r>
              <a:rPr lang="en-US" dirty="0"/>
              <a:t>Sep</a:t>
            </a:r>
          </a:p>
        </p:txBody>
      </p:sp>
      <p:sp>
        <p:nvSpPr>
          <p:cNvPr id="195" name="Text Placeholder 194">
            <a:extLst>
              <a:ext uri="{FF2B5EF4-FFF2-40B4-BE49-F238E27FC236}">
                <a16:creationId xmlns:a16="http://schemas.microsoft.com/office/drawing/2014/main" id="{DB02768E-4179-4DE8-A4EE-AD064756CF77}"/>
              </a:ext>
            </a:extLst>
          </p:cNvPr>
          <p:cNvSpPr>
            <a:spLocks noGrp="1"/>
          </p:cNvSpPr>
          <p:nvPr>
            <p:ph type="body" sz="quarter" idx="38"/>
          </p:nvPr>
        </p:nvSpPr>
        <p:spPr>
          <a:xfrm>
            <a:off x="8817081" y="4871997"/>
            <a:ext cx="495300" cy="652272"/>
          </a:xfrm>
        </p:spPr>
        <p:txBody>
          <a:bodyPr/>
          <a:lstStyle/>
          <a:p>
            <a:r>
              <a:rPr lang="en-US" dirty="0"/>
              <a:t>Oct</a:t>
            </a:r>
          </a:p>
        </p:txBody>
      </p:sp>
      <p:sp>
        <p:nvSpPr>
          <p:cNvPr id="196" name="Text Placeholder 195">
            <a:extLst>
              <a:ext uri="{FF2B5EF4-FFF2-40B4-BE49-F238E27FC236}">
                <a16:creationId xmlns:a16="http://schemas.microsoft.com/office/drawing/2014/main" id="{6D9C5969-EDF7-4B76-8E3D-AA396353A26F}"/>
              </a:ext>
            </a:extLst>
          </p:cNvPr>
          <p:cNvSpPr>
            <a:spLocks noGrp="1"/>
          </p:cNvSpPr>
          <p:nvPr>
            <p:ph type="body" sz="quarter" idx="39"/>
          </p:nvPr>
        </p:nvSpPr>
        <p:spPr>
          <a:xfrm>
            <a:off x="9606496" y="4871997"/>
            <a:ext cx="495300" cy="652272"/>
          </a:xfrm>
        </p:spPr>
        <p:txBody>
          <a:bodyPr/>
          <a:lstStyle/>
          <a:p>
            <a:r>
              <a:rPr lang="en-US" dirty="0"/>
              <a:t>Nov</a:t>
            </a:r>
          </a:p>
        </p:txBody>
      </p:sp>
      <p:sp>
        <p:nvSpPr>
          <p:cNvPr id="197" name="Text Placeholder 196">
            <a:extLst>
              <a:ext uri="{FF2B5EF4-FFF2-40B4-BE49-F238E27FC236}">
                <a16:creationId xmlns:a16="http://schemas.microsoft.com/office/drawing/2014/main" id="{E7E45E00-A135-42C9-869E-325892100B40}"/>
              </a:ext>
            </a:extLst>
          </p:cNvPr>
          <p:cNvSpPr>
            <a:spLocks noGrp="1"/>
          </p:cNvSpPr>
          <p:nvPr>
            <p:ph type="body" sz="quarter" idx="40"/>
          </p:nvPr>
        </p:nvSpPr>
        <p:spPr>
          <a:xfrm>
            <a:off x="10395907" y="4871997"/>
            <a:ext cx="495300" cy="652272"/>
          </a:xfrm>
        </p:spPr>
        <p:txBody>
          <a:bodyPr/>
          <a:lstStyle/>
          <a:p>
            <a:r>
              <a:rPr lang="en-US" dirty="0"/>
              <a:t>Dec</a:t>
            </a:r>
          </a:p>
        </p:txBody>
      </p:sp>
      <p:sp>
        <p:nvSpPr>
          <p:cNvPr id="2" name="Date Placeholder 1">
            <a:extLst>
              <a:ext uri="{FF2B5EF4-FFF2-40B4-BE49-F238E27FC236}">
                <a16:creationId xmlns:a16="http://schemas.microsoft.com/office/drawing/2014/main" id="{6BD00DFF-6831-44EB-A148-4F18A57B6FC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3BF24E-D9E1-45E9-9A99-5CDCDA5968B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5AFDB61-395F-4E72-B3B9-A6C9C081B576}"/>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34</a:t>
            </a:fld>
            <a:endParaRPr lang="en-US" dirty="0"/>
          </a:p>
        </p:txBody>
      </p:sp>
    </p:spTree>
    <p:extLst>
      <p:ext uri="{BB962C8B-B14F-4D97-AF65-F5344CB8AC3E}">
        <p14:creationId xmlns:p14="http://schemas.microsoft.com/office/powerpoint/2010/main" val="3849563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32F9891-B6E7-4529-9D22-D1F252613D9A}"/>
              </a:ext>
            </a:extLst>
          </p:cNvPr>
          <p:cNvSpPr>
            <a:spLocks noGrp="1"/>
          </p:cNvSpPr>
          <p:nvPr>
            <p:ph type="title"/>
          </p:nvPr>
        </p:nvSpPr>
        <p:spPr>
          <a:xfrm>
            <a:off x="819728" y="317739"/>
            <a:ext cx="4114800" cy="623923"/>
          </a:xfrm>
        </p:spPr>
        <p:txBody>
          <a:bodyPr/>
          <a:lstStyle/>
          <a:p>
            <a:r>
              <a:rPr lang="en-US" noProof="0" dirty="0"/>
              <a:t>financials</a:t>
            </a:r>
            <a:endParaRPr lang="en-US" dirty="0"/>
          </a:p>
        </p:txBody>
      </p:sp>
      <p:graphicFrame>
        <p:nvGraphicFramePr>
          <p:cNvPr id="31" name="Content Placeholder 30">
            <a:extLst>
              <a:ext uri="{FF2B5EF4-FFF2-40B4-BE49-F238E27FC236}">
                <a16:creationId xmlns:a16="http://schemas.microsoft.com/office/drawing/2014/main" id="{B0373CDF-8D7B-473F-83D5-9DB08615A46D}"/>
              </a:ext>
            </a:extLst>
          </p:cNvPr>
          <p:cNvGraphicFramePr>
            <a:graphicFrameLocks noGrp="1"/>
          </p:cNvGraphicFramePr>
          <p:nvPr>
            <p:ph sz="quarter" idx="15"/>
            <p:extLst>
              <p:ext uri="{D42A27DB-BD31-4B8C-83A1-F6EECF244321}">
                <p14:modId xmlns:p14="http://schemas.microsoft.com/office/powerpoint/2010/main" val="530290330"/>
              </p:ext>
            </p:extLst>
          </p:nvPr>
        </p:nvGraphicFramePr>
        <p:xfrm>
          <a:off x="914400" y="906463"/>
          <a:ext cx="5758665" cy="5069041"/>
        </p:xfrm>
        <a:graphic>
          <a:graphicData uri="http://schemas.openxmlformats.org/drawingml/2006/table">
            <a:tbl>
              <a:tblPr firstRow="1" bandRow="1">
                <a:tableStyleId>{D27102A9-8310-4765-A935-A1911B00CA55}</a:tableStyleId>
              </a:tblPr>
              <a:tblGrid>
                <a:gridCol w="1946927">
                  <a:extLst>
                    <a:ext uri="{9D8B030D-6E8A-4147-A177-3AD203B41FA5}">
                      <a16:colId xmlns:a16="http://schemas.microsoft.com/office/drawing/2014/main" val="1517755082"/>
                    </a:ext>
                  </a:extLst>
                </a:gridCol>
                <a:gridCol w="1150238">
                  <a:extLst>
                    <a:ext uri="{9D8B030D-6E8A-4147-A177-3AD203B41FA5}">
                      <a16:colId xmlns:a16="http://schemas.microsoft.com/office/drawing/2014/main" val="2446386500"/>
                    </a:ext>
                  </a:extLst>
                </a:gridCol>
                <a:gridCol w="1032696">
                  <a:extLst>
                    <a:ext uri="{9D8B030D-6E8A-4147-A177-3AD203B41FA5}">
                      <a16:colId xmlns:a16="http://schemas.microsoft.com/office/drawing/2014/main" val="3308918160"/>
                    </a:ext>
                  </a:extLst>
                </a:gridCol>
                <a:gridCol w="1074674">
                  <a:extLst>
                    <a:ext uri="{9D8B030D-6E8A-4147-A177-3AD203B41FA5}">
                      <a16:colId xmlns:a16="http://schemas.microsoft.com/office/drawing/2014/main" val="1854486728"/>
                    </a:ext>
                  </a:extLst>
                </a:gridCol>
                <a:gridCol w="554130">
                  <a:extLst>
                    <a:ext uri="{9D8B030D-6E8A-4147-A177-3AD203B41FA5}">
                      <a16:colId xmlns:a16="http://schemas.microsoft.com/office/drawing/2014/main" val="1808496511"/>
                    </a:ext>
                  </a:extLst>
                </a:gridCol>
              </a:tblGrid>
              <a:tr h="412269">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accent5">
                              <a:lumMod val="50000"/>
                            </a:schemeClr>
                          </a:solidFill>
                          <a:latin typeface="+mj-lt"/>
                        </a:rPr>
                        <a:t>Year 1</a:t>
                      </a:r>
                    </a:p>
                  </a:txBody>
                  <a:tcPr anchor="ctr"/>
                </a:tc>
                <a:tc>
                  <a:txBody>
                    <a:bodyPr/>
                    <a:lstStyle/>
                    <a:p>
                      <a:pPr algn="r"/>
                      <a:r>
                        <a:rPr lang="en-US" sz="1400" b="0" cap="all" spc="200" baseline="0" dirty="0">
                          <a:solidFill>
                            <a:schemeClr val="accent5">
                              <a:lumMod val="50000"/>
                            </a:schemeClr>
                          </a:solidFill>
                          <a:latin typeface="+mj-lt"/>
                        </a:rPr>
                        <a:t>Year 2</a:t>
                      </a:r>
                    </a:p>
                  </a:txBody>
                  <a:tcPr anchor="ctr"/>
                </a:tc>
                <a:tc>
                  <a:txBody>
                    <a:bodyPr/>
                    <a:lstStyle/>
                    <a:p>
                      <a:pPr algn="r"/>
                      <a:r>
                        <a:rPr lang="en-US" sz="1400" b="0" cap="all" spc="200" baseline="0" dirty="0">
                          <a:solidFill>
                            <a:schemeClr val="accent5">
                              <a:lumMod val="50000"/>
                            </a:schemeClr>
                          </a:solidFill>
                          <a:latin typeface="+mj-lt"/>
                        </a:rPr>
                        <a:t>year 3</a:t>
                      </a:r>
                    </a:p>
                  </a:txBody>
                  <a:tcPr anchor="ctr"/>
                </a:tc>
                <a:tc>
                  <a:txBody>
                    <a:bodyPr/>
                    <a:lstStyle/>
                    <a:p>
                      <a:pPr algn="r"/>
                      <a:endParaRPr lang="en-US" sz="14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accent5">
                              <a:lumMod val="50000"/>
                            </a:schemeClr>
                          </a:solidFill>
                          <a:effectLst/>
                        </a:rPr>
                        <a:t>Detailers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accent5">
                              <a:lumMod val="50000"/>
                            </a:schemeClr>
                          </a:solidFill>
                          <a:effectLst/>
                        </a:rPr>
                        <a:t>Users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accent5">
                              <a:lumMod val="50000"/>
                            </a:schemeClr>
                          </a:solidFill>
                          <a:effectLst/>
                        </a:rPr>
                        <a:t>Sales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accent5">
                              <a:lumMod val="50000"/>
                            </a:schemeClr>
                          </a:solidFill>
                          <a:effectLst/>
                        </a:rPr>
                        <a:t>Average Price per Sale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75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80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90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accent5">
                              <a:lumMod val="50000"/>
                            </a:schemeClr>
                          </a:solidFill>
                          <a:effectLst/>
                        </a:rPr>
                        <a:t>Revenue @ 15%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accent5">
                              <a:lumMod val="50000"/>
                            </a:schemeClr>
                          </a:solidFill>
                          <a:effectLst/>
                        </a:rPr>
                        <a:t>Gross Profit</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5,625,000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48,000,000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216,000,000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j-lt"/>
                      </a:endParaRPr>
                    </a:p>
                  </a:txBody>
                  <a:tcPr anchor="ct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accent5">
                              <a:lumMod val="50000"/>
                            </a:schemeClr>
                          </a:solidFill>
                          <a:effectLst/>
                        </a:rPr>
                        <a:t>Expenses</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Sales &amp; Marketing</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5,062,500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38,400,000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151,200,000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Customer Service</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1,687,500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9,600,000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21,600,000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70%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Product Development</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562,500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r" rtl="0" fontAlgn="base"/>
                      <a:r>
                        <a:rPr lang="en-US" sz="1200" b="0" u="none" strike="noStrike" dirty="0">
                          <a:solidFill>
                            <a:schemeClr val="accent5">
                              <a:lumMod val="50000"/>
                            </a:schemeClr>
                          </a:solidFill>
                          <a:effectLst/>
                        </a:rPr>
                        <a:t>10,800,000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tc>
                  <a:txBody>
                    <a:bodyPr/>
                    <a:lstStyle/>
                    <a:p>
                      <a:pPr algn="l" rtl="0" fontAlgn="base"/>
                      <a:r>
                        <a:rPr lang="en-US" sz="1200" b="0" u="none" strike="noStrike" dirty="0">
                          <a:solidFill>
                            <a:schemeClr val="accent5">
                              <a:lumMod val="50000"/>
                            </a:schemeClr>
                          </a:solidFill>
                          <a:effectLst/>
                        </a:rPr>
                        <a:t>10%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rPr>
                        <a:t>   Research</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281,250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2,400,000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0" u="none" strike="noStrike" dirty="0">
                          <a:solidFill>
                            <a:schemeClr val="accent5">
                              <a:lumMod val="50000"/>
                            </a:schemeClr>
                          </a:solidFill>
                          <a:effectLst/>
                        </a:rPr>
                        <a:t>4,320,000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base"/>
                      <a:r>
                        <a:rPr lang="en-US" sz="1200" b="0" u="none" strike="noStrike" dirty="0">
                          <a:solidFill>
                            <a:schemeClr val="accent5">
                              <a:lumMod val="50000"/>
                            </a:schemeClr>
                          </a:solidFill>
                          <a:effectLst/>
                        </a:rPr>
                        <a:t>5%</a:t>
                      </a:r>
                      <a:r>
                        <a:rPr lang="en-US" sz="1200" b="0" dirty="0">
                          <a:solidFill>
                            <a:schemeClr val="accent5">
                              <a:lumMod val="50000"/>
                            </a:schemeClr>
                          </a:solidFill>
                          <a:effectLst/>
                        </a:rPr>
                        <a:t>​</a:t>
                      </a:r>
                      <a:endParaRPr lang="en-US" sz="1200" b="0" i="0"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accent5">
                              <a:lumMod val="50000"/>
                            </a:schemeClr>
                          </a:solidFill>
                          <a:effectLst/>
                        </a:rPr>
                        <a:t>Total Expenses</a:t>
                      </a:r>
                      <a:r>
                        <a:rPr lang="en-US" sz="1200" b="0" cap="all" spc="200" baseline="0" dirty="0">
                          <a:solidFill>
                            <a:schemeClr val="accent5">
                              <a:lumMod val="50000"/>
                            </a:schemeClr>
                          </a:solidFill>
                          <a:effectLst/>
                        </a:rPr>
                        <a:t>​</a:t>
                      </a:r>
                      <a:endParaRPr lang="en-US" sz="1200" b="0" i="0" cap="all" spc="200" baseline="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7,593,750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52,800,000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r" rtl="0" fontAlgn="base"/>
                      <a:r>
                        <a:rPr lang="en-US" sz="1200" b="1" u="none" strike="noStrike" dirty="0">
                          <a:solidFill>
                            <a:schemeClr val="accent5">
                              <a:lumMod val="50000"/>
                            </a:schemeClr>
                          </a:solidFill>
                          <a:effectLst/>
                        </a:rPr>
                        <a:t>187,920,000</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tc>
                  <a:txBody>
                    <a:bodyPr/>
                    <a:lstStyle/>
                    <a:p>
                      <a:pPr algn="l" rtl="0" fontAlgn="base"/>
                      <a:r>
                        <a:rPr lang="en-US" sz="1200" b="0" u="none" strike="noStrike" dirty="0">
                          <a:solidFill>
                            <a:schemeClr val="accent5">
                              <a:lumMod val="50000"/>
                            </a:schemeClr>
                          </a:solidFill>
                          <a:effectLst/>
                        </a:rPr>
                        <a:t>2%</a:t>
                      </a:r>
                      <a:r>
                        <a:rPr lang="en-US" sz="1200" b="0" dirty="0">
                          <a:solidFill>
                            <a:schemeClr val="accent5">
                              <a:lumMod val="50000"/>
                            </a:schemeClr>
                          </a:solidFill>
                          <a:effectLst/>
                        </a:rPr>
                        <a:t>​</a:t>
                      </a:r>
                      <a:endParaRPr lang="en-US" sz="1200" b="0" i="0" dirty="0">
                        <a:solidFill>
                          <a:schemeClr val="accent5">
                            <a:lumMod val="50000"/>
                          </a:schemeClr>
                        </a:solidFill>
                        <a:effectLst/>
                        <a:latin typeface="+mj-lt"/>
                      </a:endParaRPr>
                    </a:p>
                  </a:txBody>
                  <a:tcPr anchor="ct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accent5">
                              <a:lumMod val="50000"/>
                            </a:schemeClr>
                          </a:solidFill>
                          <a:effectLst/>
                        </a:rPr>
                        <a:t>EBIT</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-1,968,750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-4,800,000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r" rtl="0" fontAlgn="base"/>
                      <a:r>
                        <a:rPr lang="en-US" sz="1200" b="1" u="none" strike="noStrike" dirty="0">
                          <a:solidFill>
                            <a:schemeClr val="accent5">
                              <a:lumMod val="50000"/>
                            </a:schemeClr>
                          </a:solidFill>
                          <a:effectLst/>
                        </a:rPr>
                        <a:t>28,080,000</a:t>
                      </a:r>
                      <a:endParaRPr lang="en-US" sz="1200" b="0" i="0" dirty="0">
                        <a:solidFill>
                          <a:schemeClr val="accent5">
                            <a:lumMod val="50000"/>
                          </a:schemeClr>
                        </a:solidFill>
                        <a:effectLst/>
                        <a:latin typeface="+mn-lt"/>
                      </a:endParaRPr>
                    </a:p>
                  </a:txBody>
                  <a:tcPr anchor="ctr">
                    <a:solidFill>
                      <a:schemeClr val="accent6">
                        <a:alpha val="20000"/>
                      </a:schemeClr>
                    </a:solidFill>
                  </a:tcPr>
                </a:tc>
                <a:tc>
                  <a:txBody>
                    <a:bodyPr/>
                    <a:lstStyle/>
                    <a:p>
                      <a:pPr algn="l" rtl="0" fontAlgn="auto"/>
                      <a:r>
                        <a:rPr lang="en-US" sz="1200" b="0" u="none" strike="noStrike" dirty="0">
                          <a:solidFill>
                            <a:schemeClr val="accent5">
                              <a:lumMod val="50000"/>
                            </a:schemeClr>
                          </a:solidFill>
                          <a:effectLst/>
                        </a:rPr>
                        <a:t>​</a:t>
                      </a:r>
                      <a:endParaRPr lang="en-US" sz="1200" b="0" i="0" u="none" strike="noStrike" dirty="0">
                        <a:solidFill>
                          <a:schemeClr val="accent5">
                            <a:lumMod val="50000"/>
                          </a:schemeClr>
                        </a:solidFill>
                        <a:effectLst/>
                        <a:latin typeface="+mn-lt"/>
                      </a:endParaRPr>
                    </a:p>
                  </a:txBody>
                  <a:tcPr anchor="ctr">
                    <a:solidFill>
                      <a:schemeClr val="accent6">
                        <a:alpha val="20000"/>
                      </a:schemeClr>
                    </a:solidFill>
                  </a:tcPr>
                </a:tc>
                <a:extLst>
                  <a:ext uri="{0D108BD9-81ED-4DB2-BD59-A6C34878D82A}">
                    <a16:rowId xmlns:a16="http://schemas.microsoft.com/office/drawing/2014/main" val="3161353374"/>
                  </a:ext>
                </a:extLst>
              </a:tr>
            </a:tbl>
          </a:graphicData>
        </a:graphic>
      </p:graphicFrame>
      <p:sp>
        <p:nvSpPr>
          <p:cNvPr id="2" name="Date Placeholder 1">
            <a:extLst>
              <a:ext uri="{FF2B5EF4-FFF2-40B4-BE49-F238E27FC236}">
                <a16:creationId xmlns:a16="http://schemas.microsoft.com/office/drawing/2014/main" id="{F57712EE-CE28-402F-903B-90AEE8D39250}"/>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4F485F-FC54-4C73-ADD3-B309E9E79F8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13" name="Picture Placeholder 12" descr="A picture containing grass sprouting">
            <a:extLst>
              <a:ext uri="{FF2B5EF4-FFF2-40B4-BE49-F238E27FC236}">
                <a16:creationId xmlns:a16="http://schemas.microsoft.com/office/drawing/2014/main" id="{326D0768-880D-4BBA-B290-B3245B6F393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7598229" y="0"/>
            <a:ext cx="4593770" cy="6858000"/>
          </a:xfrm>
        </p:spPr>
      </p:pic>
      <p:sp>
        <p:nvSpPr>
          <p:cNvPr id="4" name="Slide Number Placeholder 3">
            <a:extLst>
              <a:ext uri="{FF2B5EF4-FFF2-40B4-BE49-F238E27FC236}">
                <a16:creationId xmlns:a16="http://schemas.microsoft.com/office/drawing/2014/main" id="{A198B42E-E615-4755-9FB3-CA80590F7A27}"/>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35</a:t>
            </a:fld>
            <a:endParaRPr lang="en-US" dirty="0"/>
          </a:p>
        </p:txBody>
      </p:sp>
    </p:spTree>
    <p:extLst>
      <p:ext uri="{BB962C8B-B14F-4D97-AF65-F5344CB8AC3E}">
        <p14:creationId xmlns:p14="http://schemas.microsoft.com/office/powerpoint/2010/main" val="1404125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75F1FCDA-B020-4B89-81B7-9FDDDA7A3B00}"/>
              </a:ext>
            </a:extLst>
          </p:cNvPr>
          <p:cNvSpPr>
            <a:spLocks noGrp="1"/>
          </p:cNvSpPr>
          <p:nvPr>
            <p:ph type="title"/>
          </p:nvPr>
        </p:nvSpPr>
        <p:spPr>
          <a:xfrm>
            <a:off x="4038600" y="544286"/>
            <a:ext cx="4114800" cy="747929"/>
          </a:xfrm>
        </p:spPr>
        <p:txBody>
          <a:bodyPr/>
          <a:lstStyle/>
          <a:p>
            <a:r>
              <a:rPr lang="en-US" noProof="0" dirty="0"/>
              <a:t>Meet the team</a:t>
            </a:r>
            <a:endParaRPr lang="en-US" dirty="0"/>
          </a:p>
        </p:txBody>
      </p:sp>
      <p:pic>
        <p:nvPicPr>
          <p:cNvPr id="25" name="Picture Placeholder 24" descr="Team member headshot">
            <a:extLst>
              <a:ext uri="{FF2B5EF4-FFF2-40B4-BE49-F238E27FC236}">
                <a16:creationId xmlns:a16="http://schemas.microsoft.com/office/drawing/2014/main" id="{A7E5585A-6A9C-4D8F-AAC0-F1BDF44F204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7731" y="2427897"/>
            <a:ext cx="2099702" cy="2115227"/>
          </a:xfrm>
        </p:spPr>
      </p:pic>
      <p:sp>
        <p:nvSpPr>
          <p:cNvPr id="27" name="Text Placeholder 26">
            <a:extLst>
              <a:ext uri="{FF2B5EF4-FFF2-40B4-BE49-F238E27FC236}">
                <a16:creationId xmlns:a16="http://schemas.microsoft.com/office/drawing/2014/main" id="{601E960A-7E3D-4F8D-9D62-A555536F8EDC}"/>
              </a:ext>
            </a:extLst>
          </p:cNvPr>
          <p:cNvSpPr>
            <a:spLocks noGrp="1"/>
          </p:cNvSpPr>
          <p:nvPr>
            <p:ph type="body" sz="quarter" idx="18"/>
          </p:nvPr>
        </p:nvSpPr>
        <p:spPr>
          <a:xfrm>
            <a:off x="703729" y="4731112"/>
            <a:ext cx="2487705" cy="531393"/>
          </a:xfrm>
        </p:spPr>
        <p:txBody>
          <a:bodyPr/>
          <a:lstStyle/>
          <a:p>
            <a:r>
              <a:rPr lang="en-US" dirty="0"/>
              <a:t>Takuma Hayashi​​</a:t>
            </a:r>
          </a:p>
        </p:txBody>
      </p:sp>
      <p:sp>
        <p:nvSpPr>
          <p:cNvPr id="28" name="Text Placeholder 27">
            <a:extLst>
              <a:ext uri="{FF2B5EF4-FFF2-40B4-BE49-F238E27FC236}">
                <a16:creationId xmlns:a16="http://schemas.microsoft.com/office/drawing/2014/main" id="{2E49AD40-AE90-4EBE-841C-B62FD3552796}"/>
              </a:ext>
            </a:extLst>
          </p:cNvPr>
          <p:cNvSpPr>
            <a:spLocks noGrp="1"/>
          </p:cNvSpPr>
          <p:nvPr>
            <p:ph type="body" sz="quarter" idx="19"/>
          </p:nvPr>
        </p:nvSpPr>
        <p:spPr>
          <a:xfrm>
            <a:off x="703728" y="5199750"/>
            <a:ext cx="2487705" cy="531393"/>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74E87BED-9FDA-470B-8A0C-B2CA96C06B35}"/>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val="0"/>
              </a:ext>
            </a:extLst>
          </a:blip>
          <a:srcRect/>
          <a:stretch/>
        </p:blipFill>
        <p:spPr>
          <a:xfrm>
            <a:off x="3667826" y="2427897"/>
            <a:ext cx="2099702" cy="2115227"/>
          </a:xfrm>
        </p:spPr>
      </p:pic>
      <p:sp>
        <p:nvSpPr>
          <p:cNvPr id="87" name="Text Placeholder 86">
            <a:extLst>
              <a:ext uri="{FF2B5EF4-FFF2-40B4-BE49-F238E27FC236}">
                <a16:creationId xmlns:a16="http://schemas.microsoft.com/office/drawing/2014/main" id="{003C108A-A3A2-4E65-A46C-D9DB58BC1AF2}"/>
              </a:ext>
            </a:extLst>
          </p:cNvPr>
          <p:cNvSpPr>
            <a:spLocks noGrp="1"/>
          </p:cNvSpPr>
          <p:nvPr>
            <p:ph type="body" sz="quarter" idx="23"/>
          </p:nvPr>
        </p:nvSpPr>
        <p:spPr>
          <a:xfrm>
            <a:off x="3473826" y="4731112"/>
            <a:ext cx="2487705" cy="531393"/>
          </a:xfrm>
        </p:spPr>
        <p:txBody>
          <a:bodyPr/>
          <a:lstStyle/>
          <a:p>
            <a:r>
              <a:rPr lang="en-US" dirty="0"/>
              <a:t>Mirjam Nilsson​​</a:t>
            </a:r>
          </a:p>
        </p:txBody>
      </p:sp>
      <p:sp>
        <p:nvSpPr>
          <p:cNvPr id="88" name="Text Placeholder 87">
            <a:extLst>
              <a:ext uri="{FF2B5EF4-FFF2-40B4-BE49-F238E27FC236}">
                <a16:creationId xmlns:a16="http://schemas.microsoft.com/office/drawing/2014/main" id="{22C4EEEB-8921-42F3-A225-77BFB9490847}"/>
              </a:ext>
            </a:extLst>
          </p:cNvPr>
          <p:cNvSpPr>
            <a:spLocks noGrp="1"/>
          </p:cNvSpPr>
          <p:nvPr>
            <p:ph type="body" sz="quarter" idx="24"/>
          </p:nvPr>
        </p:nvSpPr>
        <p:spPr>
          <a:xfrm>
            <a:off x="3473825" y="5199750"/>
            <a:ext cx="2487705" cy="531393"/>
          </a:xfrm>
        </p:spPr>
        <p:txBody>
          <a:bodyPr/>
          <a:lstStyle/>
          <a:p>
            <a:r>
              <a:rPr lang="en-US" dirty="0"/>
              <a:t>Chief Executive Officer​</a:t>
            </a:r>
          </a:p>
        </p:txBody>
      </p:sp>
      <p:pic>
        <p:nvPicPr>
          <p:cNvPr id="35" name="Picture Placeholder 34" descr="Team member headshot">
            <a:extLst>
              <a:ext uri="{FF2B5EF4-FFF2-40B4-BE49-F238E27FC236}">
                <a16:creationId xmlns:a16="http://schemas.microsoft.com/office/drawing/2014/main" id="{6D6429CD-8CD3-4A8B-A591-6193B9A46A09}"/>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6437921" y="2427897"/>
            <a:ext cx="2099702" cy="2115227"/>
          </a:xfrm>
        </p:spPr>
      </p:pic>
      <p:sp>
        <p:nvSpPr>
          <p:cNvPr id="89" name="Text Placeholder 88">
            <a:extLst>
              <a:ext uri="{FF2B5EF4-FFF2-40B4-BE49-F238E27FC236}">
                <a16:creationId xmlns:a16="http://schemas.microsoft.com/office/drawing/2014/main" id="{6A6CACEE-8BA3-47C7-ADC6-38D445EC186E}"/>
              </a:ext>
            </a:extLst>
          </p:cNvPr>
          <p:cNvSpPr>
            <a:spLocks noGrp="1"/>
          </p:cNvSpPr>
          <p:nvPr>
            <p:ph type="body" sz="quarter" idx="25"/>
          </p:nvPr>
        </p:nvSpPr>
        <p:spPr>
          <a:xfrm>
            <a:off x="6243921" y="4731112"/>
            <a:ext cx="2487705" cy="531393"/>
          </a:xfrm>
        </p:spPr>
        <p:txBody>
          <a:bodyPr/>
          <a:lstStyle/>
          <a:p>
            <a:r>
              <a:rPr lang="en-US" dirty="0"/>
              <a:t>Flora Berggren​​</a:t>
            </a:r>
          </a:p>
        </p:txBody>
      </p:sp>
      <p:sp>
        <p:nvSpPr>
          <p:cNvPr id="90" name="Text Placeholder 89">
            <a:extLst>
              <a:ext uri="{FF2B5EF4-FFF2-40B4-BE49-F238E27FC236}">
                <a16:creationId xmlns:a16="http://schemas.microsoft.com/office/drawing/2014/main" id="{DF9A17E8-323B-4E69-8593-CF9343A33015}"/>
              </a:ext>
            </a:extLst>
          </p:cNvPr>
          <p:cNvSpPr>
            <a:spLocks noGrp="1"/>
          </p:cNvSpPr>
          <p:nvPr>
            <p:ph type="body" sz="quarter" idx="26"/>
          </p:nvPr>
        </p:nvSpPr>
        <p:spPr>
          <a:xfrm>
            <a:off x="6243920" y="5199750"/>
            <a:ext cx="2487705" cy="531393"/>
          </a:xfrm>
        </p:spPr>
        <p:txBody>
          <a:bodyPr/>
          <a:lstStyle/>
          <a:p>
            <a:r>
              <a:rPr lang="en-US" dirty="0"/>
              <a:t>Chief Operations Officer​</a:t>
            </a:r>
          </a:p>
        </p:txBody>
      </p:sp>
      <p:pic>
        <p:nvPicPr>
          <p:cNvPr id="39" name="Picture Placeholder 38" descr="Team member headshot">
            <a:extLst>
              <a:ext uri="{FF2B5EF4-FFF2-40B4-BE49-F238E27FC236}">
                <a16:creationId xmlns:a16="http://schemas.microsoft.com/office/drawing/2014/main" id="{CEAF01C6-D536-48A7-A6A7-1A2E692E410C}"/>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9208016" y="2427897"/>
            <a:ext cx="2099702" cy="2115227"/>
          </a:xfrm>
        </p:spPr>
      </p:pic>
      <p:sp>
        <p:nvSpPr>
          <p:cNvPr id="91" name="Text Placeholder 90">
            <a:extLst>
              <a:ext uri="{FF2B5EF4-FFF2-40B4-BE49-F238E27FC236}">
                <a16:creationId xmlns:a16="http://schemas.microsoft.com/office/drawing/2014/main" id="{2E75F4E0-B4BA-4612-9927-C5D1F40375AA}"/>
              </a:ext>
            </a:extLst>
          </p:cNvPr>
          <p:cNvSpPr>
            <a:spLocks noGrp="1"/>
          </p:cNvSpPr>
          <p:nvPr>
            <p:ph type="body" sz="quarter" idx="27"/>
          </p:nvPr>
        </p:nvSpPr>
        <p:spPr>
          <a:xfrm>
            <a:off x="9014015" y="4731112"/>
            <a:ext cx="2487705" cy="531393"/>
          </a:xfrm>
        </p:spPr>
        <p:txBody>
          <a:bodyPr/>
          <a:lstStyle/>
          <a:p>
            <a:r>
              <a:rPr lang="en-US" dirty="0"/>
              <a:t>Rajesh Santoshi​​</a:t>
            </a:r>
          </a:p>
        </p:txBody>
      </p:sp>
      <p:sp>
        <p:nvSpPr>
          <p:cNvPr id="92" name="Text Placeholder 91">
            <a:extLst>
              <a:ext uri="{FF2B5EF4-FFF2-40B4-BE49-F238E27FC236}">
                <a16:creationId xmlns:a16="http://schemas.microsoft.com/office/drawing/2014/main" id="{810168AB-103E-4451-ACA1-C71EED8C7C4F}"/>
              </a:ext>
            </a:extLst>
          </p:cNvPr>
          <p:cNvSpPr>
            <a:spLocks noGrp="1"/>
          </p:cNvSpPr>
          <p:nvPr>
            <p:ph type="body" sz="quarter" idx="28"/>
          </p:nvPr>
        </p:nvSpPr>
        <p:spPr>
          <a:xfrm>
            <a:off x="9014014" y="5199750"/>
            <a:ext cx="2487705" cy="531393"/>
          </a:xfrm>
        </p:spPr>
        <p:txBody>
          <a:bodyPr/>
          <a:lstStyle/>
          <a:p>
            <a:r>
              <a:rPr lang="en-US" dirty="0"/>
              <a:t>VP Marketing​</a:t>
            </a:r>
          </a:p>
        </p:txBody>
      </p:sp>
      <p:sp>
        <p:nvSpPr>
          <p:cNvPr id="2" name="Date Placeholder 1">
            <a:extLst>
              <a:ext uri="{FF2B5EF4-FFF2-40B4-BE49-F238E27FC236}">
                <a16:creationId xmlns:a16="http://schemas.microsoft.com/office/drawing/2014/main" id="{38EEF5BD-0EB0-42A2-8523-F389FB13469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8ED04B58-DFBF-4018-89AD-4BEBB5E9539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EF69C9E-F651-4E5E-BB4B-08239BEE267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36</a:t>
            </a:fld>
            <a:endParaRPr lang="en-US" dirty="0"/>
          </a:p>
        </p:txBody>
      </p:sp>
    </p:spTree>
    <p:extLst>
      <p:ext uri="{BB962C8B-B14F-4D97-AF65-F5344CB8AC3E}">
        <p14:creationId xmlns:p14="http://schemas.microsoft.com/office/powerpoint/2010/main" val="27325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7CA5BE4B-CAA7-40A1-91F5-23EC1B6E038A}"/>
              </a:ext>
            </a:extLst>
          </p:cNvPr>
          <p:cNvSpPr>
            <a:spLocks noGrp="1"/>
          </p:cNvSpPr>
          <p:nvPr>
            <p:ph type="title"/>
          </p:nvPr>
        </p:nvSpPr>
        <p:spPr>
          <a:xfrm>
            <a:off x="4097106" y="589720"/>
            <a:ext cx="4006114" cy="657784"/>
          </a:xfrm>
        </p:spPr>
        <p:txBody>
          <a:bodyPr/>
          <a:lstStyle/>
          <a:p>
            <a:r>
              <a:rPr lang="en-US" noProof="0" dirty="0"/>
              <a:t>Meet </a:t>
            </a:r>
            <a:r>
              <a:rPr lang="en-US" noProof="0"/>
              <a:t>the team </a:t>
            </a:r>
            <a:endParaRPr lang="en-US" dirty="0"/>
          </a:p>
        </p:txBody>
      </p:sp>
      <p:pic>
        <p:nvPicPr>
          <p:cNvPr id="37" name="Picture Placeholder 36" descr="Team member headshot">
            <a:extLst>
              <a:ext uri="{FF2B5EF4-FFF2-40B4-BE49-F238E27FC236}">
                <a16:creationId xmlns:a16="http://schemas.microsoft.com/office/drawing/2014/main" id="{2A323BF2-9CDA-492C-B78C-E413A6776D0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64029" y="1862038"/>
            <a:ext cx="1243292" cy="1144666"/>
          </a:xfrm>
        </p:spPr>
      </p:pic>
      <p:sp>
        <p:nvSpPr>
          <p:cNvPr id="80" name="Text Placeholder 79">
            <a:extLst>
              <a:ext uri="{FF2B5EF4-FFF2-40B4-BE49-F238E27FC236}">
                <a16:creationId xmlns:a16="http://schemas.microsoft.com/office/drawing/2014/main" id="{F93E34AA-E834-4165-8664-4A1105D2FDE3}"/>
              </a:ext>
            </a:extLst>
          </p:cNvPr>
          <p:cNvSpPr>
            <a:spLocks noGrp="1"/>
          </p:cNvSpPr>
          <p:nvPr>
            <p:ph type="body" sz="quarter" idx="22"/>
          </p:nvPr>
        </p:nvSpPr>
        <p:spPr>
          <a:xfrm>
            <a:off x="1028073" y="3212687"/>
            <a:ext cx="2315205" cy="348421"/>
          </a:xfrm>
        </p:spPr>
        <p:txBody>
          <a:bodyPr/>
          <a:lstStyle/>
          <a:p>
            <a:r>
              <a:rPr lang="en-US" dirty="0"/>
              <a:t>Takuma Hayashi​</a:t>
            </a:r>
          </a:p>
        </p:txBody>
      </p:sp>
      <p:sp>
        <p:nvSpPr>
          <p:cNvPr id="109" name="Text Placeholder 108">
            <a:extLst>
              <a:ext uri="{FF2B5EF4-FFF2-40B4-BE49-F238E27FC236}">
                <a16:creationId xmlns:a16="http://schemas.microsoft.com/office/drawing/2014/main" id="{D058823F-D078-44BF-88C7-BB898079D9B7}"/>
              </a:ext>
            </a:extLst>
          </p:cNvPr>
          <p:cNvSpPr>
            <a:spLocks noGrp="1"/>
          </p:cNvSpPr>
          <p:nvPr>
            <p:ph type="body" sz="quarter" idx="23"/>
          </p:nvPr>
        </p:nvSpPr>
        <p:spPr>
          <a:xfrm>
            <a:off x="1028073" y="3496277"/>
            <a:ext cx="2315205" cy="287066"/>
          </a:xfrm>
        </p:spPr>
        <p:txBody>
          <a:bodyPr/>
          <a:lstStyle/>
          <a:p>
            <a:r>
              <a:rPr lang="en-US" dirty="0"/>
              <a:t>President</a:t>
            </a:r>
          </a:p>
        </p:txBody>
      </p:sp>
      <p:pic>
        <p:nvPicPr>
          <p:cNvPr id="41" name="Picture Placeholder 40" descr="Team member headshot">
            <a:extLst>
              <a:ext uri="{FF2B5EF4-FFF2-40B4-BE49-F238E27FC236}">
                <a16:creationId xmlns:a16="http://schemas.microsoft.com/office/drawing/2014/main" id="{1FF325C1-7184-47D1-A294-49963BF4D422}"/>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val="0"/>
              </a:ext>
            </a:extLst>
          </a:blip>
          <a:srcRect/>
          <a:stretch/>
        </p:blipFill>
        <p:spPr>
          <a:xfrm>
            <a:off x="4211979" y="1862038"/>
            <a:ext cx="1243292" cy="1144666"/>
          </a:xfrm>
        </p:spPr>
      </p:pic>
      <p:sp>
        <p:nvSpPr>
          <p:cNvPr id="246" name="Text Placeholder 245">
            <a:extLst>
              <a:ext uri="{FF2B5EF4-FFF2-40B4-BE49-F238E27FC236}">
                <a16:creationId xmlns:a16="http://schemas.microsoft.com/office/drawing/2014/main" id="{7F74CAB7-DDB2-4B46-8488-05A476A69038}"/>
              </a:ext>
            </a:extLst>
          </p:cNvPr>
          <p:cNvSpPr>
            <a:spLocks noGrp="1"/>
          </p:cNvSpPr>
          <p:nvPr>
            <p:ph type="body" sz="quarter" idx="25"/>
          </p:nvPr>
        </p:nvSpPr>
        <p:spPr>
          <a:xfrm>
            <a:off x="3676023" y="3212687"/>
            <a:ext cx="2315205" cy="348421"/>
          </a:xfrm>
        </p:spPr>
        <p:txBody>
          <a:bodyPr/>
          <a:lstStyle/>
          <a:p>
            <a:r>
              <a:rPr lang="en-US" dirty="0"/>
              <a:t>Mirjam Nilsson​</a:t>
            </a:r>
          </a:p>
        </p:txBody>
      </p:sp>
      <p:sp>
        <p:nvSpPr>
          <p:cNvPr id="247" name="Text Placeholder 246">
            <a:extLst>
              <a:ext uri="{FF2B5EF4-FFF2-40B4-BE49-F238E27FC236}">
                <a16:creationId xmlns:a16="http://schemas.microsoft.com/office/drawing/2014/main" id="{D0FC0A1F-5BA1-4C16-A855-8223AAA9B87D}"/>
              </a:ext>
            </a:extLst>
          </p:cNvPr>
          <p:cNvSpPr>
            <a:spLocks noGrp="1"/>
          </p:cNvSpPr>
          <p:nvPr>
            <p:ph type="body" sz="quarter" idx="26"/>
          </p:nvPr>
        </p:nvSpPr>
        <p:spPr>
          <a:xfrm>
            <a:off x="3676023" y="3496277"/>
            <a:ext cx="2315205" cy="287066"/>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03AA6BE3-0807-46B8-9E75-2311D924D86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val="0"/>
              </a:ext>
            </a:extLst>
          </a:blip>
          <a:srcRect/>
          <a:stretch/>
        </p:blipFill>
        <p:spPr>
          <a:xfrm>
            <a:off x="6859928" y="1862038"/>
            <a:ext cx="1243292" cy="1144666"/>
          </a:xfrm>
        </p:spPr>
      </p:pic>
      <p:sp>
        <p:nvSpPr>
          <p:cNvPr id="249" name="Text Placeholder 248">
            <a:extLst>
              <a:ext uri="{FF2B5EF4-FFF2-40B4-BE49-F238E27FC236}">
                <a16:creationId xmlns:a16="http://schemas.microsoft.com/office/drawing/2014/main" id="{55D87A9A-5F42-4329-944B-8C1A3998F2FB}"/>
              </a:ext>
            </a:extLst>
          </p:cNvPr>
          <p:cNvSpPr>
            <a:spLocks noGrp="1"/>
          </p:cNvSpPr>
          <p:nvPr>
            <p:ph type="body" sz="quarter" idx="28"/>
          </p:nvPr>
        </p:nvSpPr>
        <p:spPr>
          <a:xfrm>
            <a:off x="6323972" y="3212687"/>
            <a:ext cx="2315205" cy="348421"/>
          </a:xfrm>
        </p:spPr>
        <p:txBody>
          <a:bodyPr/>
          <a:lstStyle/>
          <a:p>
            <a:r>
              <a:rPr lang="en-US" dirty="0"/>
              <a:t>Flora Berggren​</a:t>
            </a:r>
          </a:p>
        </p:txBody>
      </p:sp>
      <p:sp>
        <p:nvSpPr>
          <p:cNvPr id="250" name="Text Placeholder 249">
            <a:extLst>
              <a:ext uri="{FF2B5EF4-FFF2-40B4-BE49-F238E27FC236}">
                <a16:creationId xmlns:a16="http://schemas.microsoft.com/office/drawing/2014/main" id="{62B7F99D-73D8-4174-AE8A-CD5BCB4E5CD4}"/>
              </a:ext>
            </a:extLst>
          </p:cNvPr>
          <p:cNvSpPr>
            <a:spLocks noGrp="1"/>
          </p:cNvSpPr>
          <p:nvPr>
            <p:ph type="body" sz="quarter" idx="29"/>
          </p:nvPr>
        </p:nvSpPr>
        <p:spPr>
          <a:xfrm>
            <a:off x="6323972" y="3496277"/>
            <a:ext cx="2315205" cy="287066"/>
          </a:xfrm>
        </p:spPr>
        <p:txBody>
          <a:bodyPr/>
          <a:lstStyle/>
          <a:p>
            <a:r>
              <a:rPr lang="en-US" dirty="0"/>
              <a:t>Chief Operations Officer</a:t>
            </a:r>
          </a:p>
        </p:txBody>
      </p:sp>
      <p:pic>
        <p:nvPicPr>
          <p:cNvPr id="49" name="Picture Placeholder 48" descr="Team member headshot">
            <a:extLst>
              <a:ext uri="{FF2B5EF4-FFF2-40B4-BE49-F238E27FC236}">
                <a16:creationId xmlns:a16="http://schemas.microsoft.com/office/drawing/2014/main" id="{F8EA863E-00A1-4EAE-BCA3-8573E0F0F759}"/>
              </a:ext>
            </a:extLst>
          </p:cNvPr>
          <p:cNvPicPr>
            <a:picLocks noGrp="1" noChangeAspect="1"/>
          </p:cNvPicPr>
          <p:nvPr>
            <p:ph type="pic" sz="quarter" idx="30"/>
          </p:nvPr>
        </p:nvPicPr>
        <p:blipFill rotWithShape="1">
          <a:blip r:embed="rId5" cstate="screen">
            <a:extLst>
              <a:ext uri="{28A0092B-C50C-407E-A947-70E740481C1C}">
                <a14:useLocalDpi xmlns:a14="http://schemas.microsoft.com/office/drawing/2010/main" val="0"/>
              </a:ext>
            </a:extLst>
          </a:blip>
          <a:srcRect/>
          <a:stretch/>
        </p:blipFill>
        <p:spPr>
          <a:xfrm>
            <a:off x="9507876" y="1858432"/>
            <a:ext cx="1243292" cy="1144666"/>
          </a:xfrm>
        </p:spPr>
      </p:pic>
      <p:sp>
        <p:nvSpPr>
          <p:cNvPr id="252" name="Text Placeholder 251">
            <a:extLst>
              <a:ext uri="{FF2B5EF4-FFF2-40B4-BE49-F238E27FC236}">
                <a16:creationId xmlns:a16="http://schemas.microsoft.com/office/drawing/2014/main" id="{0E052902-F4C3-4352-AADB-906867951009}"/>
              </a:ext>
            </a:extLst>
          </p:cNvPr>
          <p:cNvSpPr>
            <a:spLocks noGrp="1"/>
          </p:cNvSpPr>
          <p:nvPr>
            <p:ph type="body" sz="quarter" idx="31"/>
          </p:nvPr>
        </p:nvSpPr>
        <p:spPr>
          <a:xfrm>
            <a:off x="8971920" y="3209081"/>
            <a:ext cx="2315205" cy="348421"/>
          </a:xfrm>
        </p:spPr>
        <p:txBody>
          <a:bodyPr/>
          <a:lstStyle/>
          <a:p>
            <a:r>
              <a:rPr lang="en-US" dirty="0"/>
              <a:t>Rajesh Santoshi​</a:t>
            </a:r>
          </a:p>
        </p:txBody>
      </p:sp>
      <p:sp>
        <p:nvSpPr>
          <p:cNvPr id="253" name="Text Placeholder 252">
            <a:extLst>
              <a:ext uri="{FF2B5EF4-FFF2-40B4-BE49-F238E27FC236}">
                <a16:creationId xmlns:a16="http://schemas.microsoft.com/office/drawing/2014/main" id="{169E8040-26EF-479E-A9BF-D18F30ACF1A4}"/>
              </a:ext>
            </a:extLst>
          </p:cNvPr>
          <p:cNvSpPr>
            <a:spLocks noGrp="1"/>
          </p:cNvSpPr>
          <p:nvPr>
            <p:ph type="body" sz="quarter" idx="32"/>
          </p:nvPr>
        </p:nvSpPr>
        <p:spPr>
          <a:xfrm>
            <a:off x="8971920" y="3492671"/>
            <a:ext cx="2315205" cy="287066"/>
          </a:xfrm>
        </p:spPr>
        <p:txBody>
          <a:bodyPr/>
          <a:lstStyle/>
          <a:p>
            <a:r>
              <a:rPr lang="en-US" dirty="0"/>
              <a:t>VP Marketing</a:t>
            </a:r>
          </a:p>
        </p:txBody>
      </p:sp>
      <p:pic>
        <p:nvPicPr>
          <p:cNvPr id="53" name="Picture Placeholder 52" descr="Team member headshot">
            <a:extLst>
              <a:ext uri="{FF2B5EF4-FFF2-40B4-BE49-F238E27FC236}">
                <a16:creationId xmlns:a16="http://schemas.microsoft.com/office/drawing/2014/main" id="{D1B15D4D-1700-451B-A9FA-EF5D437270E8}"/>
              </a:ext>
            </a:extLst>
          </p:cNvPr>
          <p:cNvPicPr>
            <a:picLocks noGrp="1" noChangeAspect="1"/>
          </p:cNvPicPr>
          <p:nvPr>
            <p:ph type="pic" sz="quarter" idx="33"/>
          </p:nvPr>
        </p:nvPicPr>
        <p:blipFill rotWithShape="1">
          <a:blip r:embed="rId6" cstate="screen">
            <a:extLst>
              <a:ext uri="{28A0092B-C50C-407E-A947-70E740481C1C}">
                <a14:useLocalDpi xmlns:a14="http://schemas.microsoft.com/office/drawing/2010/main" val="0"/>
              </a:ext>
            </a:extLst>
          </a:blip>
          <a:srcRect/>
          <a:stretch/>
        </p:blipFill>
        <p:spPr>
          <a:xfrm>
            <a:off x="1564029" y="4129478"/>
            <a:ext cx="1243292" cy="1144666"/>
          </a:xfrm>
        </p:spPr>
      </p:pic>
      <p:sp>
        <p:nvSpPr>
          <p:cNvPr id="141" name="Text Placeholder 140">
            <a:extLst>
              <a:ext uri="{FF2B5EF4-FFF2-40B4-BE49-F238E27FC236}">
                <a16:creationId xmlns:a16="http://schemas.microsoft.com/office/drawing/2014/main" id="{5D3712DF-6BDD-409B-9837-BCACD5F0D4BE}"/>
              </a:ext>
            </a:extLst>
          </p:cNvPr>
          <p:cNvSpPr>
            <a:spLocks noGrp="1"/>
          </p:cNvSpPr>
          <p:nvPr>
            <p:ph type="body" sz="quarter" idx="34"/>
          </p:nvPr>
        </p:nvSpPr>
        <p:spPr>
          <a:xfrm>
            <a:off x="1028073" y="5480127"/>
            <a:ext cx="2315205" cy="348421"/>
          </a:xfrm>
        </p:spPr>
        <p:txBody>
          <a:bodyPr/>
          <a:lstStyle/>
          <a:p>
            <a:r>
              <a:rPr lang="en-US" dirty="0"/>
              <a:t>Graham Barnes</a:t>
            </a:r>
          </a:p>
        </p:txBody>
      </p:sp>
      <p:sp>
        <p:nvSpPr>
          <p:cNvPr id="142" name="Text Placeholder 141">
            <a:extLst>
              <a:ext uri="{FF2B5EF4-FFF2-40B4-BE49-F238E27FC236}">
                <a16:creationId xmlns:a16="http://schemas.microsoft.com/office/drawing/2014/main" id="{0BB53DAA-7223-447D-ACEE-F4EAB39EF81A}"/>
              </a:ext>
            </a:extLst>
          </p:cNvPr>
          <p:cNvSpPr>
            <a:spLocks noGrp="1"/>
          </p:cNvSpPr>
          <p:nvPr>
            <p:ph type="body" sz="quarter" idx="35"/>
          </p:nvPr>
        </p:nvSpPr>
        <p:spPr>
          <a:xfrm>
            <a:off x="1028073" y="5763717"/>
            <a:ext cx="2315205" cy="287066"/>
          </a:xfrm>
        </p:spPr>
        <p:txBody>
          <a:bodyPr/>
          <a:lstStyle/>
          <a:p>
            <a:r>
              <a:rPr lang="en-US" dirty="0"/>
              <a:t>VP Product</a:t>
            </a:r>
          </a:p>
        </p:txBody>
      </p:sp>
      <p:pic>
        <p:nvPicPr>
          <p:cNvPr id="57" name="Picture Placeholder 56" descr="Team member headshot">
            <a:extLst>
              <a:ext uri="{FF2B5EF4-FFF2-40B4-BE49-F238E27FC236}">
                <a16:creationId xmlns:a16="http://schemas.microsoft.com/office/drawing/2014/main" id="{D853FBC7-A1BB-468D-929B-B9AD94C4E7A5}"/>
              </a:ext>
            </a:extLst>
          </p:cNvPr>
          <p:cNvPicPr>
            <a:picLocks noGrp="1" noChangeAspect="1"/>
          </p:cNvPicPr>
          <p:nvPr>
            <p:ph type="pic" sz="quarter" idx="36"/>
          </p:nvPr>
        </p:nvPicPr>
        <p:blipFill rotWithShape="1">
          <a:blip r:embed="rId7" cstate="screen">
            <a:extLst>
              <a:ext uri="{28A0092B-C50C-407E-A947-70E740481C1C}">
                <a14:useLocalDpi xmlns:a14="http://schemas.microsoft.com/office/drawing/2010/main" val="0"/>
              </a:ext>
            </a:extLst>
          </a:blip>
          <a:srcRect/>
          <a:stretch/>
        </p:blipFill>
        <p:spPr>
          <a:xfrm>
            <a:off x="4211979" y="4129478"/>
            <a:ext cx="1243292" cy="1144666"/>
          </a:xfrm>
        </p:spPr>
      </p:pic>
      <p:sp>
        <p:nvSpPr>
          <p:cNvPr id="256" name="Text Placeholder 255">
            <a:extLst>
              <a:ext uri="{FF2B5EF4-FFF2-40B4-BE49-F238E27FC236}">
                <a16:creationId xmlns:a16="http://schemas.microsoft.com/office/drawing/2014/main" id="{56DF08B9-89F4-44B3-8236-63644992A8FC}"/>
              </a:ext>
            </a:extLst>
          </p:cNvPr>
          <p:cNvSpPr>
            <a:spLocks noGrp="1"/>
          </p:cNvSpPr>
          <p:nvPr>
            <p:ph type="body" sz="quarter" idx="37"/>
          </p:nvPr>
        </p:nvSpPr>
        <p:spPr>
          <a:xfrm>
            <a:off x="3676023" y="5480127"/>
            <a:ext cx="2315205" cy="348421"/>
          </a:xfrm>
        </p:spPr>
        <p:txBody>
          <a:bodyPr/>
          <a:lstStyle/>
          <a:p>
            <a:r>
              <a:rPr lang="en-US" dirty="0"/>
              <a:t>Rowan Murphy</a:t>
            </a:r>
          </a:p>
        </p:txBody>
      </p:sp>
      <p:sp>
        <p:nvSpPr>
          <p:cNvPr id="257" name="Text Placeholder 256">
            <a:extLst>
              <a:ext uri="{FF2B5EF4-FFF2-40B4-BE49-F238E27FC236}">
                <a16:creationId xmlns:a16="http://schemas.microsoft.com/office/drawing/2014/main" id="{EAC326D8-CB48-4C51-9E38-28DA2835C020}"/>
              </a:ext>
            </a:extLst>
          </p:cNvPr>
          <p:cNvSpPr>
            <a:spLocks noGrp="1"/>
          </p:cNvSpPr>
          <p:nvPr>
            <p:ph type="body" sz="quarter" idx="38"/>
          </p:nvPr>
        </p:nvSpPr>
        <p:spPr>
          <a:xfrm>
            <a:off x="3676023" y="5763717"/>
            <a:ext cx="2315205" cy="287066"/>
          </a:xfrm>
        </p:spPr>
        <p:txBody>
          <a:bodyPr/>
          <a:lstStyle/>
          <a:p>
            <a:r>
              <a:rPr lang="en-US" dirty="0"/>
              <a:t>SEO Strategist</a:t>
            </a:r>
          </a:p>
        </p:txBody>
      </p:sp>
      <p:pic>
        <p:nvPicPr>
          <p:cNvPr id="61" name="Picture Placeholder 60" descr="Team member headshot">
            <a:extLst>
              <a:ext uri="{FF2B5EF4-FFF2-40B4-BE49-F238E27FC236}">
                <a16:creationId xmlns:a16="http://schemas.microsoft.com/office/drawing/2014/main" id="{D68FAAAA-A833-4BB0-97FE-1C44D926F806}"/>
              </a:ext>
            </a:extLst>
          </p:cNvPr>
          <p:cNvPicPr>
            <a:picLocks noGrp="1" noChangeAspect="1"/>
          </p:cNvPicPr>
          <p:nvPr>
            <p:ph type="pic" sz="quarter" idx="39"/>
          </p:nvPr>
        </p:nvPicPr>
        <p:blipFill rotWithShape="1">
          <a:blip r:embed="rId8" cstate="screen">
            <a:extLst>
              <a:ext uri="{28A0092B-C50C-407E-A947-70E740481C1C}">
                <a14:useLocalDpi xmlns:a14="http://schemas.microsoft.com/office/drawing/2010/main" val="0"/>
              </a:ext>
            </a:extLst>
          </a:blip>
          <a:srcRect/>
          <a:stretch/>
        </p:blipFill>
        <p:spPr>
          <a:xfrm>
            <a:off x="6859928" y="4129478"/>
            <a:ext cx="1243292" cy="1144666"/>
          </a:xfrm>
        </p:spPr>
      </p:pic>
      <p:sp>
        <p:nvSpPr>
          <p:cNvPr id="259" name="Text Placeholder 258">
            <a:extLst>
              <a:ext uri="{FF2B5EF4-FFF2-40B4-BE49-F238E27FC236}">
                <a16:creationId xmlns:a16="http://schemas.microsoft.com/office/drawing/2014/main" id="{ECFA1DEF-A469-4E45-A6B4-F488B2FDB379}"/>
              </a:ext>
            </a:extLst>
          </p:cNvPr>
          <p:cNvSpPr>
            <a:spLocks noGrp="1"/>
          </p:cNvSpPr>
          <p:nvPr>
            <p:ph type="body" sz="quarter" idx="40"/>
          </p:nvPr>
        </p:nvSpPr>
        <p:spPr>
          <a:xfrm>
            <a:off x="6323972" y="5480127"/>
            <a:ext cx="2315205" cy="348421"/>
          </a:xfrm>
        </p:spPr>
        <p:txBody>
          <a:bodyPr/>
          <a:lstStyle/>
          <a:p>
            <a:r>
              <a:rPr lang="en-US" dirty="0"/>
              <a:t>Elizabeth Moore</a:t>
            </a:r>
          </a:p>
        </p:txBody>
      </p:sp>
      <p:sp>
        <p:nvSpPr>
          <p:cNvPr id="260" name="Text Placeholder 259">
            <a:extLst>
              <a:ext uri="{FF2B5EF4-FFF2-40B4-BE49-F238E27FC236}">
                <a16:creationId xmlns:a16="http://schemas.microsoft.com/office/drawing/2014/main" id="{690CA58B-0F46-4237-AF89-6FF34ED8C772}"/>
              </a:ext>
            </a:extLst>
          </p:cNvPr>
          <p:cNvSpPr>
            <a:spLocks noGrp="1"/>
          </p:cNvSpPr>
          <p:nvPr>
            <p:ph type="body" sz="quarter" idx="41"/>
          </p:nvPr>
        </p:nvSpPr>
        <p:spPr>
          <a:xfrm>
            <a:off x="6323972" y="5763717"/>
            <a:ext cx="2315205" cy="287066"/>
          </a:xfrm>
        </p:spPr>
        <p:txBody>
          <a:bodyPr/>
          <a:lstStyle/>
          <a:p>
            <a:r>
              <a:rPr lang="en-US" dirty="0"/>
              <a:t>Product Designer</a:t>
            </a:r>
          </a:p>
        </p:txBody>
      </p:sp>
      <p:pic>
        <p:nvPicPr>
          <p:cNvPr id="65" name="Picture Placeholder 64" descr="Team member headshot">
            <a:extLst>
              <a:ext uri="{FF2B5EF4-FFF2-40B4-BE49-F238E27FC236}">
                <a16:creationId xmlns:a16="http://schemas.microsoft.com/office/drawing/2014/main" id="{EC97216F-F151-44D3-B8BA-5DB09B44B9D2}"/>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val="0"/>
              </a:ext>
            </a:extLst>
          </a:blip>
          <a:srcRect/>
          <a:stretch/>
        </p:blipFill>
        <p:spPr>
          <a:xfrm>
            <a:off x="9507876" y="4125872"/>
            <a:ext cx="1243292" cy="1144666"/>
          </a:xfrm>
        </p:spPr>
      </p:pic>
      <p:sp>
        <p:nvSpPr>
          <p:cNvPr id="262" name="Text Placeholder 261">
            <a:extLst>
              <a:ext uri="{FF2B5EF4-FFF2-40B4-BE49-F238E27FC236}">
                <a16:creationId xmlns:a16="http://schemas.microsoft.com/office/drawing/2014/main" id="{E9D3D470-5E4C-4263-8545-CCBA41D4BF36}"/>
              </a:ext>
            </a:extLst>
          </p:cNvPr>
          <p:cNvSpPr>
            <a:spLocks noGrp="1"/>
          </p:cNvSpPr>
          <p:nvPr>
            <p:ph type="body" sz="quarter" idx="43"/>
          </p:nvPr>
        </p:nvSpPr>
        <p:spPr>
          <a:xfrm>
            <a:off x="8971920" y="5476521"/>
            <a:ext cx="2315205" cy="348421"/>
          </a:xfrm>
        </p:spPr>
        <p:txBody>
          <a:bodyPr/>
          <a:lstStyle/>
          <a:p>
            <a:r>
              <a:rPr lang="en-US" dirty="0"/>
              <a:t>Robin Kline</a:t>
            </a:r>
          </a:p>
        </p:txBody>
      </p:sp>
      <p:sp>
        <p:nvSpPr>
          <p:cNvPr id="263" name="Text Placeholder 262">
            <a:extLst>
              <a:ext uri="{FF2B5EF4-FFF2-40B4-BE49-F238E27FC236}">
                <a16:creationId xmlns:a16="http://schemas.microsoft.com/office/drawing/2014/main" id="{36993412-59F1-48AB-B148-B34B9FE3DD6C}"/>
              </a:ext>
            </a:extLst>
          </p:cNvPr>
          <p:cNvSpPr>
            <a:spLocks noGrp="1"/>
          </p:cNvSpPr>
          <p:nvPr>
            <p:ph type="body" sz="quarter" idx="44"/>
          </p:nvPr>
        </p:nvSpPr>
        <p:spPr>
          <a:xfrm>
            <a:off x="8971920" y="5760111"/>
            <a:ext cx="2315205" cy="287066"/>
          </a:xfrm>
        </p:spPr>
        <p:txBody>
          <a:bodyPr/>
          <a:lstStyle/>
          <a:p>
            <a:r>
              <a:rPr lang="en-US" dirty="0"/>
              <a:t>Content Developer</a:t>
            </a:r>
          </a:p>
        </p:txBody>
      </p:sp>
      <p:sp>
        <p:nvSpPr>
          <p:cNvPr id="2" name="Date Placeholder 1">
            <a:extLst>
              <a:ext uri="{FF2B5EF4-FFF2-40B4-BE49-F238E27FC236}">
                <a16:creationId xmlns:a16="http://schemas.microsoft.com/office/drawing/2014/main" id="{B1C51A93-FA25-4E10-A598-696194FE806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731503D-0BF2-4D11-924C-074E89D214D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1A79DE11-0BE6-4400-9668-411A9B0AB114}"/>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37</a:t>
            </a:fld>
            <a:endParaRPr lang="en-US" dirty="0"/>
          </a:p>
        </p:txBody>
      </p:sp>
    </p:spTree>
    <p:extLst>
      <p:ext uri="{BB962C8B-B14F-4D97-AF65-F5344CB8AC3E}">
        <p14:creationId xmlns:p14="http://schemas.microsoft.com/office/powerpoint/2010/main" val="341152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394C86-3678-4767-9BA9-039380E06078}"/>
              </a:ext>
              <a:ext uri="{C183D7F6-B498-43B3-948B-1728B52AA6E4}">
                <adec:decorative xmlns:adec="http://schemas.microsoft.com/office/drawing/2017/decorative" val="1"/>
              </a:ext>
            </a:extLst>
          </p:cNvPr>
          <p:cNvGrpSpPr/>
          <p:nvPr/>
        </p:nvGrpSpPr>
        <p:grpSpPr>
          <a:xfrm>
            <a:off x="896928" y="2828424"/>
            <a:ext cx="10392644" cy="1608635"/>
            <a:chOff x="896928" y="2828424"/>
            <a:chExt cx="10392644" cy="1608635"/>
          </a:xfrm>
        </p:grpSpPr>
        <p:grpSp>
          <p:nvGrpSpPr>
            <p:cNvPr id="34" name="Group 33">
              <a:extLst>
                <a:ext uri="{FF2B5EF4-FFF2-40B4-BE49-F238E27FC236}">
                  <a16:creationId xmlns:a16="http://schemas.microsoft.com/office/drawing/2014/main" id="{F179F5EC-E9A8-486A-B033-89646A3066D2}"/>
                </a:ext>
                <a:ext uri="{C183D7F6-B498-43B3-948B-1728B52AA6E4}">
                  <adec:decorative xmlns:adec="http://schemas.microsoft.com/office/drawing/2017/decorative" val="1"/>
                </a:ext>
              </a:extLst>
            </p:cNvPr>
            <p:cNvGrpSpPr/>
            <p:nvPr/>
          </p:nvGrpSpPr>
          <p:grpSpPr>
            <a:xfrm>
              <a:off x="2505563" y="3632741"/>
              <a:ext cx="7257471" cy="21"/>
              <a:chOff x="2505563" y="4875337"/>
              <a:chExt cx="7257471" cy="21"/>
            </a:xfrm>
          </p:grpSpPr>
          <p:cxnSp>
            <p:nvCxnSpPr>
              <p:cNvPr id="35" name="Straight Connector 34">
                <a:extLst>
                  <a:ext uri="{FF2B5EF4-FFF2-40B4-BE49-F238E27FC236}">
                    <a16:creationId xmlns:a16="http://schemas.microsoft.com/office/drawing/2014/main" id="{FE12F95C-B51E-4D4A-8268-671616826F3A}"/>
                  </a:ext>
                </a:extLst>
              </p:cNvPr>
              <p:cNvCxnSpPr>
                <a:cxnSpLocks/>
              </p:cNvCxnSpPr>
              <p:nvPr userDrawn="1"/>
            </p:nvCxnSpPr>
            <p:spPr>
              <a:xfrm>
                <a:off x="8346225" y="4875338"/>
                <a:ext cx="1416809" cy="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1B3C1-0B67-4152-BF76-D512D700B6A6}"/>
                  </a:ext>
                </a:extLst>
              </p:cNvPr>
              <p:cNvCxnSpPr>
                <a:cxnSpLocks/>
              </p:cNvCxnSpPr>
              <p:nvPr userDrawn="1"/>
            </p:nvCxnSpPr>
            <p:spPr>
              <a:xfrm flipV="1">
                <a:off x="5400761" y="4875337"/>
                <a:ext cx="1472831"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410C5-14A1-416E-BB83-F2669D823D6E}"/>
                  </a:ext>
                </a:extLst>
              </p:cNvPr>
              <p:cNvCxnSpPr>
                <a:cxnSpLocks/>
                <a:stCxn id="42" idx="17"/>
                <a:endCxn id="46" idx="21"/>
              </p:cNvCxnSpPr>
              <p:nvPr userDrawn="1"/>
            </p:nvCxnSpPr>
            <p:spPr>
              <a:xfrm>
                <a:off x="2505563" y="4875338"/>
                <a:ext cx="131293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aphic 17">
              <a:extLst>
                <a:ext uri="{FF2B5EF4-FFF2-40B4-BE49-F238E27FC236}">
                  <a16:creationId xmlns:a16="http://schemas.microsoft.com/office/drawing/2014/main" id="{736196DD-20EE-42D2-BD8D-A7B8ED200255}"/>
                </a:ext>
                <a:ext uri="{C183D7F6-B498-43B3-948B-1728B52AA6E4}">
                  <adec:decorative xmlns:adec="http://schemas.microsoft.com/office/drawing/2017/decorative" val="1"/>
                </a:ext>
              </a:extLst>
            </p:cNvPr>
            <p:cNvGrpSpPr/>
            <p:nvPr/>
          </p:nvGrpSpPr>
          <p:grpSpPr>
            <a:xfrm flipH="1">
              <a:off x="896928" y="2828424"/>
              <a:ext cx="1608635" cy="1608635"/>
              <a:chOff x="545026" y="3295434"/>
              <a:chExt cx="2382386" cy="2382385"/>
            </a:xfrm>
          </p:grpSpPr>
          <p:sp>
            <p:nvSpPr>
              <p:cNvPr id="42" name="Graphic 17">
                <a:extLst>
                  <a:ext uri="{FF2B5EF4-FFF2-40B4-BE49-F238E27FC236}">
                    <a16:creationId xmlns:a16="http://schemas.microsoft.com/office/drawing/2014/main" id="{348CAE1E-2FF9-4C33-8537-A7A476279F8C}"/>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2"/>
              </a:solidFill>
              <a:ln w="3014" cap="flat">
                <a:noFill/>
                <a:prstDash val="solid"/>
                <a:miter/>
              </a:ln>
            </p:spPr>
            <p:txBody>
              <a:bodyPr rtlCol="0" anchor="ctr"/>
              <a:lstStyle/>
              <a:p>
                <a:endParaRPr lang="en-US" dirty="0"/>
              </a:p>
            </p:txBody>
          </p:sp>
          <p:sp>
            <p:nvSpPr>
              <p:cNvPr id="44" name="Graphic 17">
                <a:extLst>
                  <a:ext uri="{FF2B5EF4-FFF2-40B4-BE49-F238E27FC236}">
                    <a16:creationId xmlns:a16="http://schemas.microsoft.com/office/drawing/2014/main" id="{1B21FB91-B8AB-4D21-B084-E5494559E3E3}"/>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tx2"/>
              </a:solidFill>
              <a:ln w="3014" cap="flat">
                <a:noFill/>
                <a:prstDash val="solid"/>
                <a:miter/>
              </a:ln>
            </p:spPr>
            <p:txBody>
              <a:bodyPr rtlCol="0" anchor="ctr"/>
              <a:lstStyle/>
              <a:p>
                <a:endParaRPr lang="en-US" dirty="0"/>
              </a:p>
            </p:txBody>
          </p:sp>
        </p:grpSp>
        <p:grpSp>
          <p:nvGrpSpPr>
            <p:cNvPr id="45" name="Graphic 19">
              <a:extLst>
                <a:ext uri="{FF2B5EF4-FFF2-40B4-BE49-F238E27FC236}">
                  <a16:creationId xmlns:a16="http://schemas.microsoft.com/office/drawing/2014/main" id="{FBB261CB-53CF-4BB5-B429-FE3D00924DE4}"/>
                </a:ext>
                <a:ext uri="{C183D7F6-B498-43B3-948B-1728B52AA6E4}">
                  <adec:decorative xmlns:adec="http://schemas.microsoft.com/office/drawing/2017/decorative" val="1"/>
                </a:ext>
              </a:extLst>
            </p:cNvPr>
            <p:cNvGrpSpPr/>
            <p:nvPr/>
          </p:nvGrpSpPr>
          <p:grpSpPr>
            <a:xfrm flipH="1">
              <a:off x="3818502" y="2828424"/>
              <a:ext cx="1608635" cy="1608635"/>
              <a:chOff x="3228554" y="3295434"/>
              <a:chExt cx="2382386" cy="2382386"/>
            </a:xfrm>
          </p:grpSpPr>
          <p:sp>
            <p:nvSpPr>
              <p:cNvPr id="46" name="Graphic 19">
                <a:extLst>
                  <a:ext uri="{FF2B5EF4-FFF2-40B4-BE49-F238E27FC236}">
                    <a16:creationId xmlns:a16="http://schemas.microsoft.com/office/drawing/2014/main" id="{BC2EB5BD-BC81-458F-A170-A9C9D469CA8F}"/>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2"/>
              </a:solidFill>
              <a:ln w="3014" cap="flat">
                <a:noFill/>
                <a:prstDash val="solid"/>
                <a:miter/>
              </a:ln>
            </p:spPr>
            <p:txBody>
              <a:bodyPr rtlCol="0" anchor="ctr"/>
              <a:lstStyle/>
              <a:p>
                <a:endParaRPr lang="en-US" dirty="0"/>
              </a:p>
            </p:txBody>
          </p:sp>
          <p:sp>
            <p:nvSpPr>
              <p:cNvPr id="47" name="Graphic 19">
                <a:extLst>
                  <a:ext uri="{FF2B5EF4-FFF2-40B4-BE49-F238E27FC236}">
                    <a16:creationId xmlns:a16="http://schemas.microsoft.com/office/drawing/2014/main" id="{0977FA8C-A2E1-4DB6-A031-BDD7B0B80BE7}"/>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tx2"/>
              </a:solidFill>
              <a:ln w="3014" cap="flat">
                <a:noFill/>
                <a:prstDash val="solid"/>
                <a:miter/>
              </a:ln>
            </p:spPr>
            <p:txBody>
              <a:bodyPr rtlCol="0" anchor="ctr"/>
              <a:lstStyle/>
              <a:p>
                <a:endParaRPr lang="en-US" dirty="0"/>
              </a:p>
            </p:txBody>
          </p:sp>
        </p:grpSp>
        <p:grpSp>
          <p:nvGrpSpPr>
            <p:cNvPr id="48" name="Graphic 21">
              <a:extLst>
                <a:ext uri="{FF2B5EF4-FFF2-40B4-BE49-F238E27FC236}">
                  <a16:creationId xmlns:a16="http://schemas.microsoft.com/office/drawing/2014/main" id="{CAA38FCB-FD73-463F-8842-CB59848F4844}"/>
                </a:ext>
                <a:ext uri="{C183D7F6-B498-43B3-948B-1728B52AA6E4}">
                  <adec:decorative xmlns:adec="http://schemas.microsoft.com/office/drawing/2017/decorative" val="1"/>
                </a:ext>
              </a:extLst>
            </p:cNvPr>
            <p:cNvGrpSpPr/>
            <p:nvPr/>
          </p:nvGrpSpPr>
          <p:grpSpPr>
            <a:xfrm flipH="1">
              <a:off x="6777750" y="2828424"/>
              <a:ext cx="1608615" cy="1608635"/>
              <a:chOff x="5912082" y="3295434"/>
              <a:chExt cx="2382356" cy="2382386"/>
            </a:xfrm>
          </p:grpSpPr>
          <p:sp>
            <p:nvSpPr>
              <p:cNvPr id="49" name="Graphic 21">
                <a:extLst>
                  <a:ext uri="{FF2B5EF4-FFF2-40B4-BE49-F238E27FC236}">
                    <a16:creationId xmlns:a16="http://schemas.microsoft.com/office/drawing/2014/main" id="{E21C76FD-0D7D-4026-8FFE-EC1CD493AB8F}"/>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2"/>
              </a:solidFill>
              <a:ln w="3014" cap="flat">
                <a:noFill/>
                <a:prstDash val="solid"/>
                <a:miter/>
              </a:ln>
            </p:spPr>
            <p:txBody>
              <a:bodyPr rtlCol="0" anchor="ctr"/>
              <a:lstStyle/>
              <a:p>
                <a:endParaRPr lang="en-US" dirty="0"/>
              </a:p>
            </p:txBody>
          </p:sp>
          <p:sp>
            <p:nvSpPr>
              <p:cNvPr id="50" name="Graphic 21">
                <a:extLst>
                  <a:ext uri="{FF2B5EF4-FFF2-40B4-BE49-F238E27FC236}">
                    <a16:creationId xmlns:a16="http://schemas.microsoft.com/office/drawing/2014/main" id="{872D6634-F2AA-4589-BFD2-34B155527AE5}"/>
                  </a:ext>
                </a:extLst>
              </p:cNvPr>
              <p:cNvSpPr/>
              <p:nvPr/>
            </p:nvSpPr>
            <p:spPr>
              <a:xfrm>
                <a:off x="7307720" y="4367887"/>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tx2"/>
              </a:solidFill>
              <a:ln w="3014" cap="flat">
                <a:noFill/>
                <a:prstDash val="solid"/>
                <a:miter/>
              </a:ln>
            </p:spPr>
            <p:txBody>
              <a:bodyPr rtlCol="0" anchor="ctr"/>
              <a:lstStyle/>
              <a:p>
                <a:endParaRPr lang="en-US" dirty="0"/>
              </a:p>
            </p:txBody>
          </p:sp>
        </p:grpSp>
        <p:grpSp>
          <p:nvGrpSpPr>
            <p:cNvPr id="51" name="Graphic 23">
              <a:extLst>
                <a:ext uri="{FF2B5EF4-FFF2-40B4-BE49-F238E27FC236}">
                  <a16:creationId xmlns:a16="http://schemas.microsoft.com/office/drawing/2014/main" id="{2A84DE45-FE99-4B43-85A1-083C504CF0B8}"/>
                </a:ext>
                <a:ext uri="{C183D7F6-B498-43B3-948B-1728B52AA6E4}">
                  <adec:decorative xmlns:adec="http://schemas.microsoft.com/office/drawing/2017/decorative" val="1"/>
                </a:ext>
              </a:extLst>
            </p:cNvPr>
            <p:cNvGrpSpPr/>
            <p:nvPr/>
          </p:nvGrpSpPr>
          <p:grpSpPr>
            <a:xfrm flipH="1">
              <a:off x="9680976" y="2828424"/>
              <a:ext cx="1608596" cy="1608635"/>
              <a:chOff x="8595609" y="3295434"/>
              <a:chExt cx="2382326" cy="2382386"/>
            </a:xfrm>
          </p:grpSpPr>
          <p:sp>
            <p:nvSpPr>
              <p:cNvPr id="52" name="Graphic 23">
                <a:extLst>
                  <a:ext uri="{FF2B5EF4-FFF2-40B4-BE49-F238E27FC236}">
                    <a16:creationId xmlns:a16="http://schemas.microsoft.com/office/drawing/2014/main" id="{E73FD1F4-0193-49F6-B119-8DD02E4F4F8D}"/>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2"/>
              </a:solidFill>
              <a:ln w="3014" cap="flat">
                <a:noFill/>
                <a:prstDash val="solid"/>
                <a:miter/>
              </a:ln>
            </p:spPr>
            <p:txBody>
              <a:bodyPr rtlCol="0" anchor="ctr"/>
              <a:lstStyle/>
              <a:p>
                <a:endParaRPr lang="en-US" dirty="0"/>
              </a:p>
            </p:txBody>
          </p:sp>
          <p:sp>
            <p:nvSpPr>
              <p:cNvPr id="53" name="Graphic 23">
                <a:extLst>
                  <a:ext uri="{FF2B5EF4-FFF2-40B4-BE49-F238E27FC236}">
                    <a16:creationId xmlns:a16="http://schemas.microsoft.com/office/drawing/2014/main" id="{F02E66A0-94A1-465E-A9AF-2337EFD016FF}"/>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tx2"/>
              </a:solidFill>
              <a:ln w="3014" cap="flat">
                <a:noFill/>
                <a:prstDash val="solid"/>
                <a:miter/>
              </a:ln>
            </p:spPr>
            <p:txBody>
              <a:bodyPr rtlCol="0" anchor="ctr"/>
              <a:lstStyle/>
              <a:p>
                <a:endParaRPr lang="en-US" dirty="0"/>
              </a:p>
            </p:txBody>
          </p:sp>
        </p:grpSp>
      </p:grpSp>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4038600" y="615940"/>
            <a:ext cx="4137262" cy="938778"/>
          </a:xfrm>
        </p:spPr>
        <p:txBody>
          <a:bodyPr/>
          <a:lstStyle/>
          <a:p>
            <a:r>
              <a:rPr lang="en-US" noProof="0" dirty="0"/>
              <a:t>Funding</a:t>
            </a:r>
            <a:endParaRPr lang="en-US" dirty="0"/>
          </a:p>
        </p:txBody>
      </p:sp>
      <p:sp>
        <p:nvSpPr>
          <p:cNvPr id="12" name="Text Placeholder 11">
            <a:extLst>
              <a:ext uri="{FF2B5EF4-FFF2-40B4-BE49-F238E27FC236}">
                <a16:creationId xmlns:a16="http://schemas.microsoft.com/office/drawing/2014/main" id="{D8AA6DF9-C0BD-4398-AE4D-694E20340FDA}"/>
              </a:ext>
            </a:extLst>
          </p:cNvPr>
          <p:cNvSpPr>
            <a:spLocks noGrp="1"/>
          </p:cNvSpPr>
          <p:nvPr>
            <p:ph type="body" sz="quarter" idx="21"/>
          </p:nvPr>
        </p:nvSpPr>
        <p:spPr>
          <a:xfrm>
            <a:off x="1101170" y="3079567"/>
            <a:ext cx="1200150" cy="1151632"/>
          </a:xfrm>
        </p:spPr>
        <p:txBody>
          <a:bodyPr/>
          <a:lstStyle/>
          <a:p>
            <a:r>
              <a:rPr lang="en-US" dirty="0"/>
              <a:t>12K</a:t>
            </a:r>
          </a:p>
        </p:txBody>
      </p:sp>
      <p:sp>
        <p:nvSpPr>
          <p:cNvPr id="39" name="Text Placeholder 38">
            <a:extLst>
              <a:ext uri="{FF2B5EF4-FFF2-40B4-BE49-F238E27FC236}">
                <a16:creationId xmlns:a16="http://schemas.microsoft.com/office/drawing/2014/main" id="{7BEC3CBF-D4C4-41EA-89B6-14BFFC46BFC2}"/>
              </a:ext>
            </a:extLst>
          </p:cNvPr>
          <p:cNvSpPr>
            <a:spLocks noGrp="1"/>
          </p:cNvSpPr>
          <p:nvPr>
            <p:ph type="body" sz="quarter" idx="27"/>
          </p:nvPr>
        </p:nvSpPr>
        <p:spPr>
          <a:xfrm>
            <a:off x="4010890" y="3079567"/>
            <a:ext cx="1223858" cy="1151632"/>
          </a:xfrm>
        </p:spPr>
        <p:txBody>
          <a:bodyPr/>
          <a:lstStyle/>
          <a:p>
            <a:r>
              <a:rPr lang="en-US" dirty="0"/>
              <a:t>32K</a:t>
            </a:r>
          </a:p>
        </p:txBody>
      </p:sp>
      <p:sp>
        <p:nvSpPr>
          <p:cNvPr id="40" name="Text Placeholder 39">
            <a:extLst>
              <a:ext uri="{FF2B5EF4-FFF2-40B4-BE49-F238E27FC236}">
                <a16:creationId xmlns:a16="http://schemas.microsoft.com/office/drawing/2014/main" id="{000229AD-941F-484C-83A3-4C77A6C94E24}"/>
              </a:ext>
            </a:extLst>
          </p:cNvPr>
          <p:cNvSpPr>
            <a:spLocks noGrp="1"/>
          </p:cNvSpPr>
          <p:nvPr>
            <p:ph type="body" sz="quarter" idx="28"/>
          </p:nvPr>
        </p:nvSpPr>
        <p:spPr>
          <a:xfrm>
            <a:off x="6988252" y="3079567"/>
            <a:ext cx="1187610" cy="1151632"/>
          </a:xfrm>
        </p:spPr>
        <p:txBody>
          <a:bodyPr/>
          <a:lstStyle/>
          <a:p>
            <a:r>
              <a:rPr lang="en-US" dirty="0"/>
              <a:t>14K</a:t>
            </a:r>
          </a:p>
        </p:txBody>
      </p:sp>
      <p:sp>
        <p:nvSpPr>
          <p:cNvPr id="41" name="Text Placeholder 40">
            <a:extLst>
              <a:ext uri="{FF2B5EF4-FFF2-40B4-BE49-F238E27FC236}">
                <a16:creationId xmlns:a16="http://schemas.microsoft.com/office/drawing/2014/main" id="{B9C9BDF3-EB4B-4EAD-A073-2797175399A8}"/>
              </a:ext>
            </a:extLst>
          </p:cNvPr>
          <p:cNvSpPr>
            <a:spLocks noGrp="1"/>
          </p:cNvSpPr>
          <p:nvPr>
            <p:ph type="body" sz="quarter" idx="29"/>
          </p:nvPr>
        </p:nvSpPr>
        <p:spPr>
          <a:xfrm>
            <a:off x="9879382" y="3079567"/>
            <a:ext cx="1211785" cy="1151632"/>
          </a:xfrm>
        </p:spPr>
        <p:txBody>
          <a:bodyPr/>
          <a:lstStyle/>
          <a:p>
            <a:r>
              <a:rPr lang="en-US" dirty="0"/>
              <a:t>82K</a:t>
            </a:r>
          </a:p>
        </p:txBody>
      </p:sp>
      <p:sp>
        <p:nvSpPr>
          <p:cNvPr id="59" name="Text Placeholder 58">
            <a:extLst>
              <a:ext uri="{FF2B5EF4-FFF2-40B4-BE49-F238E27FC236}">
                <a16:creationId xmlns:a16="http://schemas.microsoft.com/office/drawing/2014/main" id="{A54F40EB-5C30-4E2E-B7B6-59FF654C3061}"/>
              </a:ext>
            </a:extLst>
          </p:cNvPr>
          <p:cNvSpPr>
            <a:spLocks noGrp="1"/>
          </p:cNvSpPr>
          <p:nvPr>
            <p:ph type="body" sz="quarter" idx="16"/>
          </p:nvPr>
        </p:nvSpPr>
        <p:spPr>
          <a:xfrm>
            <a:off x="510458" y="4524194"/>
            <a:ext cx="2381574" cy="632643"/>
          </a:xfrm>
        </p:spPr>
        <p:txBody>
          <a:bodyPr/>
          <a:lstStyle/>
          <a:p>
            <a:r>
              <a:rPr lang="en-ZA" dirty="0"/>
              <a:t>Campaigns​</a:t>
            </a:r>
          </a:p>
        </p:txBody>
      </p:sp>
      <p:sp>
        <p:nvSpPr>
          <p:cNvPr id="60" name="Text Placeholder 59">
            <a:extLst>
              <a:ext uri="{FF2B5EF4-FFF2-40B4-BE49-F238E27FC236}">
                <a16:creationId xmlns:a16="http://schemas.microsoft.com/office/drawing/2014/main" id="{540AC221-87EA-4804-BF53-F5136A0A106C}"/>
              </a:ext>
            </a:extLst>
          </p:cNvPr>
          <p:cNvSpPr>
            <a:spLocks noGrp="1"/>
          </p:cNvSpPr>
          <p:nvPr>
            <p:ph type="body" sz="quarter" idx="26"/>
          </p:nvPr>
        </p:nvSpPr>
        <p:spPr>
          <a:xfrm>
            <a:off x="510458" y="5156838"/>
            <a:ext cx="2381574" cy="905378"/>
          </a:xfrm>
        </p:spPr>
        <p:txBody>
          <a:bodyPr/>
          <a:lstStyle/>
          <a:p>
            <a:r>
              <a:rPr lang="en-ZA" dirty="0"/>
              <a:t>Revenue obtained from online campaigns and door-to-door sales</a:t>
            </a:r>
            <a:r>
              <a:rPr lang="en-US" dirty="0"/>
              <a:t>​</a:t>
            </a:r>
          </a:p>
        </p:txBody>
      </p:sp>
      <p:sp>
        <p:nvSpPr>
          <p:cNvPr id="174" name="Text Placeholder 173">
            <a:extLst>
              <a:ext uri="{FF2B5EF4-FFF2-40B4-BE49-F238E27FC236}">
                <a16:creationId xmlns:a16="http://schemas.microsoft.com/office/drawing/2014/main" id="{7921C900-A73D-4B17-B068-19F174312EB2}"/>
              </a:ext>
            </a:extLst>
          </p:cNvPr>
          <p:cNvSpPr>
            <a:spLocks noGrp="1"/>
          </p:cNvSpPr>
          <p:nvPr>
            <p:ph type="body" sz="quarter" idx="31"/>
          </p:nvPr>
        </p:nvSpPr>
        <p:spPr>
          <a:xfrm>
            <a:off x="3432032" y="4524194"/>
            <a:ext cx="2381574" cy="632643"/>
          </a:xfrm>
        </p:spPr>
        <p:txBody>
          <a:bodyPr/>
          <a:lstStyle/>
          <a:p>
            <a:r>
              <a:rPr lang="en-ZA" dirty="0"/>
              <a:t>Angel investments</a:t>
            </a:r>
            <a:r>
              <a:rPr lang="en-US" dirty="0"/>
              <a:t>​</a:t>
            </a:r>
          </a:p>
        </p:txBody>
      </p:sp>
      <p:sp>
        <p:nvSpPr>
          <p:cNvPr id="173" name="Text Placeholder 172">
            <a:extLst>
              <a:ext uri="{FF2B5EF4-FFF2-40B4-BE49-F238E27FC236}">
                <a16:creationId xmlns:a16="http://schemas.microsoft.com/office/drawing/2014/main" id="{EFE741DC-71C6-4244-BA95-4778F605A2F2}"/>
              </a:ext>
            </a:extLst>
          </p:cNvPr>
          <p:cNvSpPr>
            <a:spLocks noGrp="1"/>
          </p:cNvSpPr>
          <p:nvPr>
            <p:ph type="body" sz="quarter" idx="30"/>
          </p:nvPr>
        </p:nvSpPr>
        <p:spPr>
          <a:xfrm>
            <a:off x="3432032" y="5156837"/>
            <a:ext cx="2381574" cy="905378"/>
          </a:xfrm>
        </p:spPr>
        <p:txBody>
          <a:bodyPr/>
          <a:lstStyle/>
          <a:p>
            <a:r>
              <a:rPr lang="en-ZA" dirty="0"/>
              <a:t>Amount obtained through other investors</a:t>
            </a:r>
          </a:p>
        </p:txBody>
      </p:sp>
      <p:sp>
        <p:nvSpPr>
          <p:cNvPr id="176" name="Text Placeholder 175">
            <a:extLst>
              <a:ext uri="{FF2B5EF4-FFF2-40B4-BE49-F238E27FC236}">
                <a16:creationId xmlns:a16="http://schemas.microsoft.com/office/drawing/2014/main" id="{1709800F-4CBF-40EB-9D83-D03CDBD5A449}"/>
              </a:ext>
            </a:extLst>
          </p:cNvPr>
          <p:cNvSpPr>
            <a:spLocks noGrp="1"/>
          </p:cNvSpPr>
          <p:nvPr>
            <p:ph type="body" sz="quarter" idx="33"/>
          </p:nvPr>
        </p:nvSpPr>
        <p:spPr>
          <a:xfrm>
            <a:off x="6391270" y="4524194"/>
            <a:ext cx="2381574" cy="632643"/>
          </a:xfrm>
        </p:spPr>
        <p:txBody>
          <a:bodyPr/>
          <a:lstStyle/>
          <a:p>
            <a:r>
              <a:rPr lang="en-US" dirty="0"/>
              <a:t>Cash</a:t>
            </a:r>
          </a:p>
        </p:txBody>
      </p:sp>
      <p:sp>
        <p:nvSpPr>
          <p:cNvPr id="175" name="Text Placeholder 174">
            <a:extLst>
              <a:ext uri="{FF2B5EF4-FFF2-40B4-BE49-F238E27FC236}">
                <a16:creationId xmlns:a16="http://schemas.microsoft.com/office/drawing/2014/main" id="{C3B61E0C-E17F-49AA-9B3E-3BA70A98EF7F}"/>
              </a:ext>
            </a:extLst>
          </p:cNvPr>
          <p:cNvSpPr>
            <a:spLocks noGrp="1"/>
          </p:cNvSpPr>
          <p:nvPr>
            <p:ph type="body" sz="quarter" idx="32"/>
          </p:nvPr>
        </p:nvSpPr>
        <p:spPr>
          <a:xfrm>
            <a:off x="6391270" y="5157592"/>
            <a:ext cx="2381574" cy="905378"/>
          </a:xfrm>
        </p:spPr>
        <p:txBody>
          <a:bodyPr/>
          <a:lstStyle/>
          <a:p>
            <a:r>
              <a:rPr lang="en-ZA" noProof="1"/>
              <a:t>Liquid cash we</a:t>
            </a:r>
          </a:p>
          <a:p>
            <a:r>
              <a:rPr lang="en-ZA" noProof="1"/>
              <a:t>have on hand</a:t>
            </a:r>
          </a:p>
        </p:txBody>
      </p:sp>
      <p:sp>
        <p:nvSpPr>
          <p:cNvPr id="178" name="Text Placeholder 177">
            <a:extLst>
              <a:ext uri="{FF2B5EF4-FFF2-40B4-BE49-F238E27FC236}">
                <a16:creationId xmlns:a16="http://schemas.microsoft.com/office/drawing/2014/main" id="{56677E9F-D78E-49FE-8D9A-9449AADABA65}"/>
              </a:ext>
            </a:extLst>
          </p:cNvPr>
          <p:cNvSpPr>
            <a:spLocks noGrp="1"/>
          </p:cNvSpPr>
          <p:nvPr>
            <p:ph type="body" sz="quarter" idx="35"/>
          </p:nvPr>
        </p:nvSpPr>
        <p:spPr>
          <a:xfrm>
            <a:off x="9294487" y="4524194"/>
            <a:ext cx="2381574" cy="632643"/>
          </a:xfrm>
        </p:spPr>
        <p:txBody>
          <a:bodyPr/>
          <a:lstStyle/>
          <a:p>
            <a:r>
              <a:rPr lang="en-US" dirty="0"/>
              <a:t>Shares</a:t>
            </a:r>
          </a:p>
        </p:txBody>
      </p:sp>
      <p:sp>
        <p:nvSpPr>
          <p:cNvPr id="177" name="Text Placeholder 176">
            <a:extLst>
              <a:ext uri="{FF2B5EF4-FFF2-40B4-BE49-F238E27FC236}">
                <a16:creationId xmlns:a16="http://schemas.microsoft.com/office/drawing/2014/main" id="{96D74C1D-F10E-4B71-A8A2-0D96DA897F52}"/>
              </a:ext>
            </a:extLst>
          </p:cNvPr>
          <p:cNvSpPr>
            <a:spLocks noGrp="1"/>
          </p:cNvSpPr>
          <p:nvPr>
            <p:ph type="body" sz="quarter" idx="34"/>
          </p:nvPr>
        </p:nvSpPr>
        <p:spPr>
          <a:xfrm>
            <a:off x="9294487" y="5166170"/>
            <a:ext cx="2381574" cy="905378"/>
          </a:xfrm>
        </p:spPr>
        <p:txBody>
          <a:bodyPr/>
          <a:lstStyle/>
          <a:p>
            <a:r>
              <a:rPr lang="en-ZA" dirty="0"/>
              <a:t>Number of shares converted into USD</a:t>
            </a:r>
          </a:p>
        </p:txBody>
      </p:sp>
      <p:sp>
        <p:nvSpPr>
          <p:cNvPr id="2" name="Date Placeholder 1">
            <a:extLst>
              <a:ext uri="{FF2B5EF4-FFF2-40B4-BE49-F238E27FC236}">
                <a16:creationId xmlns:a16="http://schemas.microsoft.com/office/drawing/2014/main" id="{2E3D7F3B-BFF0-4F68-B925-3A035F540F7F}"/>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584CF1CC-73DC-4A58-B699-AD39463BDAC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38</a:t>
            </a:fld>
            <a:endParaRPr lang="en-US" dirty="0"/>
          </a:p>
        </p:txBody>
      </p:sp>
    </p:spTree>
    <p:extLst>
      <p:ext uri="{BB962C8B-B14F-4D97-AF65-F5344CB8AC3E}">
        <p14:creationId xmlns:p14="http://schemas.microsoft.com/office/powerpoint/2010/main" val="59806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dirty="0"/>
              <a:t>At Contoso, we believe in giving 110%. By using ethical farming methods, we help farming communities grow organically and foster a consumer first mindset. We thrive because of our market knowledge and a great team behind our product. As our CEO says, "Efficiencies will come from proactively transforming how we do business."</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39</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914400" y="1331913"/>
            <a:ext cx="1871663" cy="641350"/>
          </a:xfrm>
        </p:spPr>
        <p:txBody>
          <a:bodyPr/>
          <a:lstStyle/>
          <a:p>
            <a:r>
              <a:rPr lang="en-US" dirty="0"/>
              <a:t>Meet our client</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549311"/>
            <a:ext cx="3433138" cy="426393"/>
          </a:xfrm>
        </p:spPr>
        <p:txBody>
          <a:bodyPr/>
          <a:lstStyle/>
          <a:p>
            <a:r>
              <a:rPr lang="en-US" dirty="0"/>
              <a:t>BIO</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928814"/>
            <a:ext cx="7122758" cy="1588231"/>
          </a:xfrm>
        </p:spPr>
        <p:txBody>
          <a:bodyPr/>
          <a:lstStyle/>
          <a:p>
            <a:r>
              <a:rPr lang="en-US" dirty="0"/>
              <a:t>Couple in early 50s with 2 fully independent children located in suburbia Tampa, FL.</a:t>
            </a:r>
          </a:p>
          <a:p>
            <a:r>
              <a:rPr lang="en-US" dirty="0"/>
              <a:t>Looking to invest remotely in urban/suburban properties as another source of income. As beginners, they want to focus on starter family housing and have asked us to recommend where to focus in the US.</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2623059"/>
            <a:ext cx="3433138" cy="426393"/>
          </a:xfrm>
        </p:spPr>
        <p:txBody>
          <a:bodyPr/>
          <a:lstStyle/>
          <a:p>
            <a:r>
              <a:rPr lang="en-US" dirty="0" err="1"/>
              <a:t>TaRGET</a:t>
            </a:r>
            <a:r>
              <a:rPr lang="en-US" dirty="0"/>
              <a:t> Cities</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3002562"/>
            <a:ext cx="3433138" cy="1071598"/>
          </a:xfrm>
        </p:spPr>
        <p:txBody>
          <a:bodyPr/>
          <a:lstStyle/>
          <a:p>
            <a:r>
              <a:rPr lang="en-US" dirty="0"/>
              <a:t>Austin, Chicago, Denver , Memphis, New York, San Francisco </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Key care abouts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3353788"/>
          </a:xfrm>
        </p:spPr>
        <p:txBody>
          <a:bodyPr/>
          <a:lstStyle/>
          <a:p>
            <a:pPr marL="285750" indent="-285750">
              <a:buFont typeface="Arial" panose="020B0604020202020204" pitchFamily="34" charset="0"/>
              <a:buChar char="•"/>
            </a:pPr>
            <a:r>
              <a:rPr lang="en-US" dirty="0"/>
              <a:t>Housing up to 1500 sq. ft.</a:t>
            </a:r>
          </a:p>
          <a:p>
            <a:pPr marL="285750" indent="-285750">
              <a:buFont typeface="Arial" panose="020B0604020202020204" pitchFamily="34" charset="0"/>
              <a:buChar char="•"/>
            </a:pPr>
            <a:r>
              <a:rPr lang="en-US" dirty="0"/>
              <a:t>Housing up to 3 bedrooms</a:t>
            </a:r>
          </a:p>
          <a:p>
            <a:pPr marL="285750" indent="-285750">
              <a:buFont typeface="Arial" panose="020B0604020202020204" pitchFamily="34" charset="0"/>
              <a:buChar char="•"/>
            </a:pPr>
            <a:r>
              <a:rPr lang="en-US" dirty="0"/>
              <a:t>Homes, Townhomes, Condos</a:t>
            </a:r>
          </a:p>
          <a:p>
            <a:pPr marL="285750" indent="-285750">
              <a:buFont typeface="Arial" panose="020B0604020202020204" pitchFamily="34" charset="0"/>
              <a:buChar char="•"/>
            </a:pPr>
            <a:r>
              <a:rPr lang="en-US" dirty="0"/>
              <a:t>Evidence of population growth</a:t>
            </a:r>
          </a:p>
          <a:p>
            <a:pPr marL="285750" indent="-285750">
              <a:buFont typeface="Arial" panose="020B0604020202020204" pitchFamily="34" charset="0"/>
              <a:buChar char="•"/>
            </a:pPr>
            <a:r>
              <a:rPr lang="en-US" dirty="0"/>
              <a:t>Evidence of property value growth</a:t>
            </a:r>
          </a:p>
          <a:p>
            <a:pPr marL="285750" indent="-285750">
              <a:buFont typeface="Arial" panose="020B0604020202020204" pitchFamily="34" charset="0"/>
              <a:buChar char="•"/>
            </a:pPr>
            <a:r>
              <a:rPr lang="en-US" dirty="0"/>
              <a:t>Evidence rental prices competitive to mortgage and taxes</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4093357"/>
            <a:ext cx="3433138" cy="428891"/>
          </a:xfrm>
        </p:spPr>
        <p:txBody>
          <a:bodyPr/>
          <a:lstStyle/>
          <a:p>
            <a:r>
              <a:rPr lang="en-US" dirty="0"/>
              <a:t>Other Considerations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03339" y="4541445"/>
            <a:ext cx="3433138" cy="1403667"/>
          </a:xfrm>
        </p:spPr>
        <p:txBody>
          <a:bodyPr/>
          <a:lstStyle/>
          <a:p>
            <a:pPr marL="285750" indent="-285750">
              <a:buFont typeface="Arial" panose="020B0604020202020204" pitchFamily="34" charset="0"/>
              <a:buChar char="•"/>
            </a:pPr>
            <a:r>
              <a:rPr lang="en-US" dirty="0"/>
              <a:t>Good school districts</a:t>
            </a:r>
          </a:p>
          <a:p>
            <a:pPr marL="285750" indent="-285750">
              <a:buFont typeface="Arial" panose="020B0604020202020204" pitchFamily="34" charset="0"/>
              <a:buChar char="•"/>
            </a:pPr>
            <a:r>
              <a:rPr lang="en-US" dirty="0"/>
              <a:t>Low crime rates</a:t>
            </a:r>
          </a:p>
          <a:p>
            <a:pPr marL="285750" indent="-285750">
              <a:buFont typeface="Arial" panose="020B0604020202020204" pitchFamily="34" charset="0"/>
              <a:buChar char="•"/>
            </a:pPr>
            <a:r>
              <a:rPr lang="en-US" dirty="0"/>
              <a:t>Positive Job Market</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pic>
        <p:nvPicPr>
          <p:cNvPr id="1026" name="Picture 2" descr="Premium Photo | 50-year-old couple smiling in a park">
            <a:extLst>
              <a:ext uri="{FF2B5EF4-FFF2-40B4-BE49-F238E27FC236}">
                <a16:creationId xmlns:a16="http://schemas.microsoft.com/office/drawing/2014/main" id="{7F81F136-F030-3C96-5F55-E3F3F008B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85" r="1521"/>
          <a:stretch/>
        </p:blipFill>
        <p:spPr bwMode="auto">
          <a:xfrm>
            <a:off x="0" y="2403002"/>
            <a:ext cx="3682798" cy="44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8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2879477" cy="1790164"/>
          </a:xfrm>
        </p:spPr>
        <p:txBody>
          <a:bodyPr/>
          <a:lstStyle/>
          <a:p>
            <a:r>
              <a:rPr lang="pt-BR" dirty="0"/>
              <a:t>Mirjam Nilsson​​</a:t>
            </a:r>
          </a:p>
          <a:p>
            <a:endParaRPr lang="pt-BR" dirty="0"/>
          </a:p>
          <a:p>
            <a:r>
              <a:rPr lang="pt-BR" dirty="0"/>
              <a:t>206-555-0146​</a:t>
            </a:r>
          </a:p>
          <a:p>
            <a:endParaRPr lang="pt-BR" dirty="0"/>
          </a:p>
          <a:p>
            <a:r>
              <a:rPr lang="pt-BR" dirty="0"/>
              <a:t>mirjam@contoso.com​</a:t>
            </a:r>
          </a:p>
          <a:p>
            <a:endParaRPr lang="pt-BR" dirty="0"/>
          </a:p>
          <a:p>
            <a:r>
              <a:rPr lang="pt-BR" dirty="0"/>
              <a:t>www.contoso.com​</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511344"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40</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2"/>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2"/>
          <a:srcRect b="66890"/>
          <a:stretch/>
        </p:blipFill>
        <p:spPr>
          <a:xfrm>
            <a:off x="1523362" y="2286837"/>
            <a:ext cx="9145276" cy="1132331"/>
          </a:xfrm>
          <a:prstGeom prst="rect">
            <a:avLst/>
          </a:prstGeom>
        </p:spPr>
      </p:pic>
      <p:graphicFrame>
        <p:nvGraphicFramePr>
          <p:cNvPr id="48" name="Diagram 47">
            <a:extLst>
              <a:ext uri="{FF2B5EF4-FFF2-40B4-BE49-F238E27FC236}">
                <a16:creationId xmlns:a16="http://schemas.microsoft.com/office/drawing/2014/main" id="{2705D4F1-0D5A-6C1A-A885-7B5EB972A68C}"/>
              </a:ext>
            </a:extLst>
          </p:cNvPr>
          <p:cNvGraphicFramePr/>
          <p:nvPr/>
        </p:nvGraphicFramePr>
        <p:xfrm>
          <a:off x="660400" y="3429000"/>
          <a:ext cx="10853174" cy="2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66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59AE-4788-B4F6-9670-B51E64A5835F}"/>
              </a:ext>
            </a:extLst>
          </p:cNvPr>
          <p:cNvSpPr>
            <a:spLocks noGrp="1"/>
          </p:cNvSpPr>
          <p:nvPr>
            <p:ph type="title"/>
          </p:nvPr>
        </p:nvSpPr>
        <p:spPr>
          <a:xfrm>
            <a:off x="838200" y="597993"/>
            <a:ext cx="5592097" cy="562214"/>
          </a:xfrm>
        </p:spPr>
        <p:txBody>
          <a:bodyPr/>
          <a:lstStyle/>
          <a:p>
            <a:pPr algn="l"/>
            <a:r>
              <a:rPr lang="en-US" dirty="0"/>
              <a:t>The Plan</a:t>
            </a:r>
          </a:p>
        </p:txBody>
      </p:sp>
      <p:sp>
        <p:nvSpPr>
          <p:cNvPr id="17" name="Slide Number Placeholder 16">
            <a:extLst>
              <a:ext uri="{FF2B5EF4-FFF2-40B4-BE49-F238E27FC236}">
                <a16:creationId xmlns:a16="http://schemas.microsoft.com/office/drawing/2014/main" id="{861EF530-E930-C149-0696-4078A89527AD}"/>
              </a:ext>
            </a:extLst>
          </p:cNvPr>
          <p:cNvSpPr>
            <a:spLocks noGrp="1"/>
          </p:cNvSpPr>
          <p:nvPr>
            <p:ph type="sldNum" sz="quarter" idx="4"/>
          </p:nvPr>
        </p:nvSpPr>
        <p:spPr/>
        <p:txBody>
          <a:bodyPr/>
          <a:lstStyle/>
          <a:p>
            <a:fld id="{EA87306C-81BA-4795-A5CA-9392456A8C1E}" type="slidenum">
              <a:rPr lang="en-US" smtClean="0"/>
              <a:pPr/>
              <a:t>6</a:t>
            </a:fld>
            <a:endParaRPr lang="en-US" dirty="0"/>
          </a:p>
        </p:txBody>
      </p:sp>
      <p:pic>
        <p:nvPicPr>
          <p:cNvPr id="33" name="Picture 32">
            <a:extLst>
              <a:ext uri="{FF2B5EF4-FFF2-40B4-BE49-F238E27FC236}">
                <a16:creationId xmlns:a16="http://schemas.microsoft.com/office/drawing/2014/main" id="{1F170F22-1CA8-C14E-5A66-1AB72E8C1919}"/>
              </a:ext>
            </a:extLst>
          </p:cNvPr>
          <p:cNvPicPr>
            <a:picLocks noChangeAspect="1"/>
          </p:cNvPicPr>
          <p:nvPr/>
        </p:nvPicPr>
        <p:blipFill>
          <a:blip r:embed="rId2"/>
          <a:stretch>
            <a:fillRect/>
          </a:stretch>
        </p:blipFill>
        <p:spPr>
          <a:xfrm>
            <a:off x="388373" y="1560040"/>
            <a:ext cx="5925326" cy="4437637"/>
          </a:xfrm>
          <a:prstGeom prst="rect">
            <a:avLst/>
          </a:prstGeom>
        </p:spPr>
      </p:pic>
      <p:pic>
        <p:nvPicPr>
          <p:cNvPr id="39" name="Picture 38">
            <a:extLst>
              <a:ext uri="{FF2B5EF4-FFF2-40B4-BE49-F238E27FC236}">
                <a16:creationId xmlns:a16="http://schemas.microsoft.com/office/drawing/2014/main" id="{E1F0873F-DDC6-E341-D7AF-F27C941B1E7B}"/>
              </a:ext>
            </a:extLst>
          </p:cNvPr>
          <p:cNvPicPr>
            <a:picLocks noChangeAspect="1"/>
          </p:cNvPicPr>
          <p:nvPr/>
        </p:nvPicPr>
        <p:blipFill>
          <a:blip r:embed="rId3"/>
          <a:stretch>
            <a:fillRect/>
          </a:stretch>
        </p:blipFill>
        <p:spPr>
          <a:xfrm>
            <a:off x="6715432" y="136525"/>
            <a:ext cx="5278869" cy="6307127"/>
          </a:xfrm>
          <a:prstGeom prst="rect">
            <a:avLst/>
          </a:prstGeom>
        </p:spPr>
      </p:pic>
    </p:spTree>
    <p:extLst>
      <p:ext uri="{BB962C8B-B14F-4D97-AF65-F5344CB8AC3E}">
        <p14:creationId xmlns:p14="http://schemas.microsoft.com/office/powerpoint/2010/main" val="23558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FBC2-9321-F90E-8F72-B3192600BE91}"/>
              </a:ext>
            </a:extLst>
          </p:cNvPr>
          <p:cNvSpPr>
            <a:spLocks noGrp="1"/>
          </p:cNvSpPr>
          <p:nvPr>
            <p:ph type="title"/>
          </p:nvPr>
        </p:nvSpPr>
        <p:spPr>
          <a:xfrm>
            <a:off x="423967" y="597993"/>
            <a:ext cx="5257800" cy="621208"/>
          </a:xfrm>
        </p:spPr>
        <p:txBody>
          <a:bodyPr/>
          <a:lstStyle/>
          <a:p>
            <a:pPr algn="l"/>
            <a:r>
              <a:rPr lang="en-US" dirty="0"/>
              <a:t>Process Overview Continued</a:t>
            </a:r>
          </a:p>
        </p:txBody>
      </p:sp>
      <p:sp>
        <p:nvSpPr>
          <p:cNvPr id="17" name="Slide Number Placeholder 16">
            <a:extLst>
              <a:ext uri="{FF2B5EF4-FFF2-40B4-BE49-F238E27FC236}">
                <a16:creationId xmlns:a16="http://schemas.microsoft.com/office/drawing/2014/main" id="{91CFFAC4-19DE-6A46-3AD0-5D0E5492DEB0}"/>
              </a:ext>
            </a:extLst>
          </p:cNvPr>
          <p:cNvSpPr>
            <a:spLocks noGrp="1"/>
          </p:cNvSpPr>
          <p:nvPr>
            <p:ph type="sldNum" sz="quarter" idx="4"/>
          </p:nvPr>
        </p:nvSpPr>
        <p:spPr/>
        <p:txBody>
          <a:bodyPr/>
          <a:lstStyle/>
          <a:p>
            <a:fld id="{EA87306C-81BA-4795-A5CA-9392456A8C1E}" type="slidenum">
              <a:rPr lang="en-US" smtClean="0"/>
              <a:pPr/>
              <a:t>7</a:t>
            </a:fld>
            <a:endParaRPr lang="en-US" dirty="0"/>
          </a:p>
        </p:txBody>
      </p:sp>
      <p:pic>
        <p:nvPicPr>
          <p:cNvPr id="21" name="Picture 20">
            <a:extLst>
              <a:ext uri="{FF2B5EF4-FFF2-40B4-BE49-F238E27FC236}">
                <a16:creationId xmlns:a16="http://schemas.microsoft.com/office/drawing/2014/main" id="{EB6B9753-EE2C-58B3-7F71-458F5C098F95}"/>
              </a:ext>
            </a:extLst>
          </p:cNvPr>
          <p:cNvPicPr>
            <a:picLocks noChangeAspect="1"/>
          </p:cNvPicPr>
          <p:nvPr/>
        </p:nvPicPr>
        <p:blipFill>
          <a:blip r:embed="rId3"/>
          <a:stretch>
            <a:fillRect/>
          </a:stretch>
        </p:blipFill>
        <p:spPr>
          <a:xfrm>
            <a:off x="6571044" y="136525"/>
            <a:ext cx="5257800" cy="1966198"/>
          </a:xfrm>
          <a:prstGeom prst="rect">
            <a:avLst/>
          </a:prstGeom>
        </p:spPr>
      </p:pic>
      <p:pic>
        <p:nvPicPr>
          <p:cNvPr id="23" name="Picture 22">
            <a:extLst>
              <a:ext uri="{FF2B5EF4-FFF2-40B4-BE49-F238E27FC236}">
                <a16:creationId xmlns:a16="http://schemas.microsoft.com/office/drawing/2014/main" id="{1705BA08-26A9-84B9-5AAF-2210E589EF2D}"/>
              </a:ext>
            </a:extLst>
          </p:cNvPr>
          <p:cNvPicPr>
            <a:picLocks noChangeAspect="1"/>
          </p:cNvPicPr>
          <p:nvPr/>
        </p:nvPicPr>
        <p:blipFill rotWithShape="1">
          <a:blip r:embed="rId3"/>
          <a:srcRect t="33109" b="694"/>
          <a:stretch/>
        </p:blipFill>
        <p:spPr>
          <a:xfrm>
            <a:off x="1523362" y="2298291"/>
            <a:ext cx="9145276" cy="2263877"/>
          </a:xfrm>
          <a:prstGeom prst="rect">
            <a:avLst/>
          </a:prstGeom>
        </p:spPr>
      </p:pic>
      <p:graphicFrame>
        <p:nvGraphicFramePr>
          <p:cNvPr id="3" name="Diagram 2">
            <a:extLst>
              <a:ext uri="{FF2B5EF4-FFF2-40B4-BE49-F238E27FC236}">
                <a16:creationId xmlns:a16="http://schemas.microsoft.com/office/drawing/2014/main" id="{13B10C8E-45A5-3641-9B23-4FC35F85C3B4}"/>
              </a:ext>
            </a:extLst>
          </p:cNvPr>
          <p:cNvGraphicFramePr/>
          <p:nvPr/>
        </p:nvGraphicFramePr>
        <p:xfrm>
          <a:off x="660400" y="4670322"/>
          <a:ext cx="10853174" cy="17253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47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42DB-FC7B-AC14-C3A6-4B15AC9B9C73}"/>
              </a:ext>
            </a:extLst>
          </p:cNvPr>
          <p:cNvSpPr>
            <a:spLocks noGrp="1"/>
          </p:cNvSpPr>
          <p:nvPr>
            <p:ph type="title"/>
          </p:nvPr>
        </p:nvSpPr>
        <p:spPr/>
        <p:txBody>
          <a:bodyPr/>
          <a:lstStyle/>
          <a:p>
            <a:r>
              <a:rPr lang="en-US" dirty="0"/>
              <a:t>Data</a:t>
            </a:r>
            <a:br>
              <a:rPr lang="en-US" dirty="0"/>
            </a:br>
            <a:r>
              <a:rPr lang="en-US" dirty="0"/>
              <a:t>Sources</a:t>
            </a:r>
          </a:p>
        </p:txBody>
      </p:sp>
      <p:sp>
        <p:nvSpPr>
          <p:cNvPr id="15" name="Slide Number Placeholder 14">
            <a:extLst>
              <a:ext uri="{FF2B5EF4-FFF2-40B4-BE49-F238E27FC236}">
                <a16:creationId xmlns:a16="http://schemas.microsoft.com/office/drawing/2014/main" id="{7E79FEA1-09F4-7D35-A0FE-DEB9BFEB283D}"/>
              </a:ext>
            </a:extLst>
          </p:cNvPr>
          <p:cNvSpPr>
            <a:spLocks noGrp="1"/>
          </p:cNvSpPr>
          <p:nvPr>
            <p:ph type="sldNum" sz="quarter" idx="4"/>
          </p:nvPr>
        </p:nvSpPr>
        <p:spPr/>
        <p:txBody>
          <a:bodyPr/>
          <a:lstStyle/>
          <a:p>
            <a:fld id="{EA87306C-81BA-4795-A5CA-9392456A8C1E}" type="slidenum">
              <a:rPr lang="en-US" smtClean="0"/>
              <a:pPr/>
              <a:t>8</a:t>
            </a:fld>
            <a:endParaRPr lang="en-US" dirty="0"/>
          </a:p>
        </p:txBody>
      </p:sp>
      <p:sp>
        <p:nvSpPr>
          <p:cNvPr id="29" name="Text Placeholder 2">
            <a:extLst>
              <a:ext uri="{FF2B5EF4-FFF2-40B4-BE49-F238E27FC236}">
                <a16:creationId xmlns:a16="http://schemas.microsoft.com/office/drawing/2014/main" id="{82E7C872-60FD-1156-CD05-EDF093DB31C4}"/>
              </a:ext>
            </a:extLst>
          </p:cNvPr>
          <p:cNvSpPr>
            <a:spLocks noGrp="1"/>
          </p:cNvSpPr>
          <p:nvPr>
            <p:ph type="body" sz="quarter" idx="16"/>
          </p:nvPr>
        </p:nvSpPr>
        <p:spPr>
          <a:xfrm>
            <a:off x="3814916" y="652826"/>
            <a:ext cx="3849264" cy="426393"/>
          </a:xfrm>
        </p:spPr>
        <p:txBody>
          <a:bodyPr/>
          <a:lstStyle/>
          <a:p>
            <a:r>
              <a:rPr lang="en-US" sz="1600" dirty="0"/>
              <a:t>Population Growth</a:t>
            </a:r>
          </a:p>
        </p:txBody>
      </p:sp>
      <p:sp>
        <p:nvSpPr>
          <p:cNvPr id="30" name="Text Placeholder 3">
            <a:extLst>
              <a:ext uri="{FF2B5EF4-FFF2-40B4-BE49-F238E27FC236}">
                <a16:creationId xmlns:a16="http://schemas.microsoft.com/office/drawing/2014/main" id="{925E2855-F195-2B33-66BC-6DFD9D88CC70}"/>
              </a:ext>
            </a:extLst>
          </p:cNvPr>
          <p:cNvSpPr>
            <a:spLocks noGrp="1"/>
          </p:cNvSpPr>
          <p:nvPr>
            <p:ph type="body" sz="quarter" idx="12"/>
          </p:nvPr>
        </p:nvSpPr>
        <p:spPr>
          <a:xfrm>
            <a:off x="3814916" y="1032330"/>
            <a:ext cx="3849264" cy="1371600"/>
          </a:xfrm>
        </p:spPr>
        <p:txBody>
          <a:bodyPr/>
          <a:lstStyle/>
          <a:p>
            <a:r>
              <a:rPr lang="en-US" sz="1400" dirty="0"/>
              <a:t>&lt;source&gt;</a:t>
            </a:r>
          </a:p>
          <a:p>
            <a:endParaRPr lang="en-US" sz="1400" dirty="0"/>
          </a:p>
          <a:p>
            <a:r>
              <a:rPr lang="en-US" sz="1400" dirty="0"/>
              <a:t>&lt;notes on using source&gt;</a:t>
            </a:r>
          </a:p>
        </p:txBody>
      </p:sp>
      <p:sp>
        <p:nvSpPr>
          <p:cNvPr id="31" name="Text Placeholder 6">
            <a:extLst>
              <a:ext uri="{FF2B5EF4-FFF2-40B4-BE49-F238E27FC236}">
                <a16:creationId xmlns:a16="http://schemas.microsoft.com/office/drawing/2014/main" id="{4EFB1780-1E84-22E5-9D57-EA0E1228EAC4}"/>
              </a:ext>
            </a:extLst>
          </p:cNvPr>
          <p:cNvSpPr txBox="1">
            <a:spLocks/>
          </p:cNvSpPr>
          <p:nvPr/>
        </p:nvSpPr>
        <p:spPr>
          <a:xfrm>
            <a:off x="3814916"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Profitability</a:t>
            </a:r>
          </a:p>
        </p:txBody>
      </p:sp>
      <p:sp>
        <p:nvSpPr>
          <p:cNvPr id="32" name="Text Placeholder 7">
            <a:extLst>
              <a:ext uri="{FF2B5EF4-FFF2-40B4-BE49-F238E27FC236}">
                <a16:creationId xmlns:a16="http://schemas.microsoft.com/office/drawing/2014/main" id="{733A59A4-6A65-4137-8C27-444D19A6BE96}"/>
              </a:ext>
            </a:extLst>
          </p:cNvPr>
          <p:cNvSpPr txBox="1">
            <a:spLocks/>
          </p:cNvSpPr>
          <p:nvPr/>
        </p:nvSpPr>
        <p:spPr>
          <a:xfrm>
            <a:off x="3814916"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2"/>
              </a:rPr>
              <a:t>Census Python API</a:t>
            </a:r>
            <a:endParaRPr lang="en-US" sz="1400" dirty="0"/>
          </a:p>
          <a:p>
            <a:endParaRPr lang="en-US" sz="1400" dirty="0"/>
          </a:p>
          <a:p>
            <a:r>
              <a:rPr lang="en-US" sz="1400" dirty="0"/>
              <a:t>Challenging documentation</a:t>
            </a:r>
          </a:p>
          <a:p>
            <a:r>
              <a:rPr lang="en-US" sz="1400" dirty="0"/>
              <a:t>Unable to limit scope for desired homes</a:t>
            </a:r>
          </a:p>
        </p:txBody>
      </p:sp>
      <p:sp>
        <p:nvSpPr>
          <p:cNvPr id="33" name="Text Placeholder 10">
            <a:extLst>
              <a:ext uri="{FF2B5EF4-FFF2-40B4-BE49-F238E27FC236}">
                <a16:creationId xmlns:a16="http://schemas.microsoft.com/office/drawing/2014/main" id="{7B28081B-BA1F-F70A-3A1C-9DAA618B244A}"/>
              </a:ext>
            </a:extLst>
          </p:cNvPr>
          <p:cNvSpPr txBox="1">
            <a:spLocks/>
          </p:cNvSpPr>
          <p:nvPr/>
        </p:nvSpPr>
        <p:spPr>
          <a:xfrm>
            <a:off x="3814916"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Crime</a:t>
            </a:r>
          </a:p>
        </p:txBody>
      </p:sp>
      <p:sp>
        <p:nvSpPr>
          <p:cNvPr id="34" name="Text Placeholder 11">
            <a:extLst>
              <a:ext uri="{FF2B5EF4-FFF2-40B4-BE49-F238E27FC236}">
                <a16:creationId xmlns:a16="http://schemas.microsoft.com/office/drawing/2014/main" id="{9A7877FA-1AD9-C1D6-92E7-2642B3EB9B99}"/>
              </a:ext>
            </a:extLst>
          </p:cNvPr>
          <p:cNvSpPr txBox="1">
            <a:spLocks/>
          </p:cNvSpPr>
          <p:nvPr/>
        </p:nvSpPr>
        <p:spPr>
          <a:xfrm>
            <a:off x="3814916"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6" name="Text Placeholder 2">
            <a:extLst>
              <a:ext uri="{FF2B5EF4-FFF2-40B4-BE49-F238E27FC236}">
                <a16:creationId xmlns:a16="http://schemas.microsoft.com/office/drawing/2014/main" id="{ABC34DEB-C612-28F9-9C94-1B0CD87CEABE}"/>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Property Values</a:t>
            </a:r>
          </a:p>
        </p:txBody>
      </p:sp>
      <p:sp>
        <p:nvSpPr>
          <p:cNvPr id="37" name="Text Placeholder 3">
            <a:extLst>
              <a:ext uri="{FF2B5EF4-FFF2-40B4-BE49-F238E27FC236}">
                <a16:creationId xmlns:a16="http://schemas.microsoft.com/office/drawing/2014/main" id="{002C39AD-22B6-8AB5-C78F-DE037B56F8D7}"/>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38" name="Text Placeholder 6">
            <a:extLst>
              <a:ext uri="{FF2B5EF4-FFF2-40B4-BE49-F238E27FC236}">
                <a16:creationId xmlns:a16="http://schemas.microsoft.com/office/drawing/2014/main" id="{FB606C33-11EA-1E0F-519E-C1E07CC2D904}"/>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Schools</a:t>
            </a:r>
          </a:p>
        </p:txBody>
      </p:sp>
      <p:sp>
        <p:nvSpPr>
          <p:cNvPr id="39" name="Text Placeholder 7">
            <a:extLst>
              <a:ext uri="{FF2B5EF4-FFF2-40B4-BE49-F238E27FC236}">
                <a16:creationId xmlns:a16="http://schemas.microsoft.com/office/drawing/2014/main" id="{C2998120-AB46-3B73-590E-8E595AB32E67}"/>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&lt;source&gt;</a:t>
            </a:r>
          </a:p>
          <a:p>
            <a:endParaRPr lang="en-US" sz="1400" dirty="0"/>
          </a:p>
          <a:p>
            <a:r>
              <a:rPr lang="en-US" sz="1400" dirty="0"/>
              <a:t>&lt;notes on using source&gt;</a:t>
            </a:r>
          </a:p>
        </p:txBody>
      </p:sp>
      <p:sp>
        <p:nvSpPr>
          <p:cNvPr id="40" name="Text Placeholder 10">
            <a:extLst>
              <a:ext uri="{FF2B5EF4-FFF2-40B4-BE49-F238E27FC236}">
                <a16:creationId xmlns:a16="http://schemas.microsoft.com/office/drawing/2014/main" id="{F478220D-D616-BCD2-814A-206D05F78661}"/>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Job Market</a:t>
            </a:r>
          </a:p>
        </p:txBody>
      </p:sp>
      <p:sp>
        <p:nvSpPr>
          <p:cNvPr id="41" name="Text Placeholder 11">
            <a:extLst>
              <a:ext uri="{FF2B5EF4-FFF2-40B4-BE49-F238E27FC236}">
                <a16:creationId xmlns:a16="http://schemas.microsoft.com/office/drawing/2014/main" id="{E1A12F95-9C33-66F7-9D30-8EC0A509F4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linkClick r:id="rId3"/>
              </a:rPr>
              <a:t>U.S. Bureau of Labor Statistics</a:t>
            </a:r>
            <a:endParaRPr lang="en-US" sz="1400" dirty="0"/>
          </a:p>
          <a:p>
            <a:endParaRPr lang="en-US" sz="1400" dirty="0"/>
          </a:p>
          <a:p>
            <a:r>
              <a:rPr lang="en-US" sz="1400" dirty="0"/>
              <a:t>Free registration highly recommended</a:t>
            </a:r>
          </a:p>
          <a:p>
            <a:r>
              <a:rPr lang="en-US" sz="1400" dirty="0"/>
              <a:t>Good </a:t>
            </a:r>
            <a:r>
              <a:rPr lang="en-US" sz="1400" dirty="0">
                <a:hlinkClick r:id="rId4"/>
              </a:rPr>
              <a:t>documentation</a:t>
            </a:r>
            <a:r>
              <a:rPr lang="en-US" sz="1400" dirty="0"/>
              <a:t> on potential calls</a:t>
            </a:r>
          </a:p>
          <a:p>
            <a:r>
              <a:rPr lang="en-US" sz="1400" dirty="0"/>
              <a:t>Inconsistent granularity on location level</a:t>
            </a:r>
          </a:p>
        </p:txBody>
      </p:sp>
      <p:pic>
        <p:nvPicPr>
          <p:cNvPr id="1030" name="Picture 6" descr="Disgusted, emoji, emoticon icon - Download on Iconfinder">
            <a:extLst>
              <a:ext uri="{FF2B5EF4-FFF2-40B4-BE49-F238E27FC236}">
                <a16:creationId xmlns:a16="http://schemas.microsoft.com/office/drawing/2014/main" id="{4EE5193E-CBD3-6C59-E619-E201C3F77E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889" b="90667" l="8889" r="90667">
                        <a14:foregroundMark x1="47111" y1="8889" x2="47111" y2="8889"/>
                        <a14:foregroundMark x1="8889" y1="49333" x2="8889" y2="49333"/>
                        <a14:foregroundMark x1="91111" y1="51111" x2="91111" y2="51111"/>
                        <a14:foregroundMark x1="53333" y1="90667" x2="53333" y2="90667"/>
                      </a14:backgroundRemoval>
                    </a14:imgEffect>
                  </a14:imgLayer>
                </a14:imgProps>
              </a:ext>
              <a:ext uri="{28A0092B-C50C-407E-A947-70E740481C1C}">
                <a14:useLocalDpi xmlns:a14="http://schemas.microsoft.com/office/drawing/2010/main" val="0"/>
              </a:ext>
            </a:extLst>
          </a:blip>
          <a:srcRect/>
          <a:stretch>
            <a:fillRect/>
          </a:stretch>
        </p:blipFill>
        <p:spPr bwMode="auto">
          <a:xfrm>
            <a:off x="967146" y="4629149"/>
            <a:ext cx="626277" cy="6262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red heart with a white background&#10;&#10;Description automatically generated">
            <a:extLst>
              <a:ext uri="{FF2B5EF4-FFF2-40B4-BE49-F238E27FC236}">
                <a16:creationId xmlns:a16="http://schemas.microsoft.com/office/drawing/2014/main" id="{CFEB2939-D6AA-9DAC-BDE7-AD9BA81B867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9667" r="91000">
                        <a14:foregroundMark x1="9667" y1="37833" x2="9667" y2="37833"/>
                        <a14:foregroundMark x1="91000" y1="37167" x2="91000" y2="37167"/>
                      </a14:backgroundRemoval>
                    </a14:imgEffect>
                  </a14:imgLayer>
                </a14:imgProps>
              </a:ext>
            </a:extLst>
          </a:blip>
          <a:stretch>
            <a:fillRect/>
          </a:stretch>
        </p:blipFill>
        <p:spPr>
          <a:xfrm>
            <a:off x="340869" y="4629149"/>
            <a:ext cx="626277" cy="626277"/>
          </a:xfrm>
          <a:prstGeom prst="rect">
            <a:avLst/>
          </a:prstGeom>
        </p:spPr>
      </p:pic>
    </p:spTree>
    <p:extLst>
      <p:ext uri="{BB962C8B-B14F-4D97-AF65-F5344CB8AC3E}">
        <p14:creationId xmlns:p14="http://schemas.microsoft.com/office/powerpoint/2010/main" val="147919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9E43-9ED6-D91C-2E8A-C4579C64FE1D}"/>
              </a:ext>
            </a:extLst>
          </p:cNvPr>
          <p:cNvSpPr>
            <a:spLocks noGrp="1"/>
          </p:cNvSpPr>
          <p:nvPr>
            <p:ph type="title"/>
          </p:nvPr>
        </p:nvSpPr>
        <p:spPr>
          <a:xfrm>
            <a:off x="914441" y="1332238"/>
            <a:ext cx="2182720" cy="860355"/>
          </a:xfrm>
        </p:spPr>
        <p:txBody>
          <a:bodyPr/>
          <a:lstStyle/>
          <a:p>
            <a:r>
              <a:rPr lang="en-US" dirty="0"/>
              <a:t>Approach</a:t>
            </a:r>
            <a:br>
              <a:rPr lang="en-US" dirty="0"/>
            </a:br>
            <a:r>
              <a:rPr lang="en-US" dirty="0"/>
              <a:t>Highlights</a:t>
            </a:r>
          </a:p>
        </p:txBody>
      </p:sp>
      <p:sp>
        <p:nvSpPr>
          <p:cNvPr id="3" name="Text Placeholder 2">
            <a:extLst>
              <a:ext uri="{FF2B5EF4-FFF2-40B4-BE49-F238E27FC236}">
                <a16:creationId xmlns:a16="http://schemas.microsoft.com/office/drawing/2014/main" id="{70871C83-1780-694A-4874-1DE035C4A72A}"/>
              </a:ext>
            </a:extLst>
          </p:cNvPr>
          <p:cNvSpPr>
            <a:spLocks noGrp="1"/>
          </p:cNvSpPr>
          <p:nvPr>
            <p:ph type="body" sz="quarter" idx="16"/>
          </p:nvPr>
        </p:nvSpPr>
        <p:spPr>
          <a:xfrm>
            <a:off x="3814916" y="652826"/>
            <a:ext cx="3849264" cy="426393"/>
          </a:xfrm>
        </p:spPr>
        <p:txBody>
          <a:bodyPr/>
          <a:lstStyle/>
          <a:p>
            <a:r>
              <a:rPr lang="en-US" sz="1600" dirty="0"/>
              <a:t>Working with reported rates</a:t>
            </a:r>
          </a:p>
        </p:txBody>
      </p:sp>
      <p:sp>
        <p:nvSpPr>
          <p:cNvPr id="4" name="Text Placeholder 3">
            <a:extLst>
              <a:ext uri="{FF2B5EF4-FFF2-40B4-BE49-F238E27FC236}">
                <a16:creationId xmlns:a16="http://schemas.microsoft.com/office/drawing/2014/main" id="{BED8DA61-5370-3EA6-94CA-602D3E6C3F68}"/>
              </a:ext>
            </a:extLst>
          </p:cNvPr>
          <p:cNvSpPr>
            <a:spLocks noGrp="1"/>
          </p:cNvSpPr>
          <p:nvPr>
            <p:ph type="body" sz="quarter" idx="12"/>
          </p:nvPr>
        </p:nvSpPr>
        <p:spPr>
          <a:xfrm>
            <a:off x="3814916" y="1032330"/>
            <a:ext cx="3849264" cy="1371600"/>
          </a:xfrm>
        </p:spPr>
        <p:txBody>
          <a:bodyPr/>
          <a:lstStyle/>
          <a:p>
            <a:r>
              <a:rPr lang="en-US" sz="1400" dirty="0"/>
              <a:t>View trend over time with line chart</a:t>
            </a:r>
          </a:p>
          <a:p>
            <a:r>
              <a:rPr lang="en-US" sz="1400" dirty="0"/>
              <a:t>Use trend lines when “messy”</a:t>
            </a:r>
          </a:p>
          <a:p>
            <a:r>
              <a:rPr lang="en-US" sz="1400" dirty="0"/>
              <a:t>Use AOVA, T tests to verify differences</a:t>
            </a:r>
          </a:p>
          <a:p>
            <a:r>
              <a:rPr lang="en-US" sz="1400" dirty="0"/>
              <a:t>..</a:t>
            </a:r>
          </a:p>
          <a:p>
            <a:r>
              <a:rPr lang="en-US" sz="1400" dirty="0"/>
              <a:t>..</a:t>
            </a:r>
          </a:p>
        </p:txBody>
      </p:sp>
      <p:sp>
        <p:nvSpPr>
          <p:cNvPr id="7" name="Text Placeholder 6">
            <a:extLst>
              <a:ext uri="{FF2B5EF4-FFF2-40B4-BE49-F238E27FC236}">
                <a16:creationId xmlns:a16="http://schemas.microsoft.com/office/drawing/2014/main" id="{CE113D15-2E9E-0065-0337-E7C9B906548B}"/>
              </a:ext>
            </a:extLst>
          </p:cNvPr>
          <p:cNvSpPr>
            <a:spLocks noGrp="1"/>
          </p:cNvSpPr>
          <p:nvPr>
            <p:ph type="body" sz="quarter" idx="19"/>
          </p:nvPr>
        </p:nvSpPr>
        <p:spPr>
          <a:xfrm>
            <a:off x="3814916" y="2571194"/>
            <a:ext cx="3849264" cy="428891"/>
          </a:xfrm>
        </p:spPr>
        <p:txBody>
          <a:bodyPr/>
          <a:lstStyle/>
          <a:p>
            <a:r>
              <a:rPr lang="en-US" sz="1600" dirty="0"/>
              <a:t>2</a:t>
            </a:r>
          </a:p>
        </p:txBody>
      </p:sp>
      <p:sp>
        <p:nvSpPr>
          <p:cNvPr id="8" name="Text Placeholder 7">
            <a:extLst>
              <a:ext uri="{FF2B5EF4-FFF2-40B4-BE49-F238E27FC236}">
                <a16:creationId xmlns:a16="http://schemas.microsoft.com/office/drawing/2014/main" id="{586A6EC7-06BF-B0CC-FF07-96561FCD316A}"/>
              </a:ext>
            </a:extLst>
          </p:cNvPr>
          <p:cNvSpPr>
            <a:spLocks noGrp="1"/>
          </p:cNvSpPr>
          <p:nvPr>
            <p:ph type="body" sz="quarter" idx="23"/>
          </p:nvPr>
        </p:nvSpPr>
        <p:spPr>
          <a:xfrm>
            <a:off x="3814916" y="2953195"/>
            <a:ext cx="3849264" cy="1371600"/>
          </a:xfrm>
        </p:spPr>
        <p:txBody>
          <a:bodyPr/>
          <a:lstStyle/>
          <a:p>
            <a:r>
              <a:rPr lang="en-US" sz="1400" dirty="0"/>
              <a:t>2</a:t>
            </a:r>
          </a:p>
        </p:txBody>
      </p:sp>
      <p:sp>
        <p:nvSpPr>
          <p:cNvPr id="11" name="Text Placeholder 10">
            <a:extLst>
              <a:ext uri="{FF2B5EF4-FFF2-40B4-BE49-F238E27FC236}">
                <a16:creationId xmlns:a16="http://schemas.microsoft.com/office/drawing/2014/main" id="{A15EA0C3-00A8-6384-BB1B-C1F8D92DF6B9}"/>
              </a:ext>
            </a:extLst>
          </p:cNvPr>
          <p:cNvSpPr>
            <a:spLocks noGrp="1"/>
          </p:cNvSpPr>
          <p:nvPr>
            <p:ph type="body" sz="quarter" idx="18"/>
          </p:nvPr>
        </p:nvSpPr>
        <p:spPr>
          <a:xfrm>
            <a:off x="3814916" y="4492060"/>
            <a:ext cx="3849264" cy="428891"/>
          </a:xfrm>
        </p:spPr>
        <p:txBody>
          <a:bodyPr/>
          <a:lstStyle/>
          <a:p>
            <a:r>
              <a:rPr lang="en-US" sz="1600" dirty="0"/>
              <a:t>3</a:t>
            </a:r>
          </a:p>
        </p:txBody>
      </p:sp>
      <p:sp>
        <p:nvSpPr>
          <p:cNvPr id="12" name="Text Placeholder 11">
            <a:extLst>
              <a:ext uri="{FF2B5EF4-FFF2-40B4-BE49-F238E27FC236}">
                <a16:creationId xmlns:a16="http://schemas.microsoft.com/office/drawing/2014/main" id="{07227028-6BD1-63E7-9197-9E0EED7930EF}"/>
              </a:ext>
            </a:extLst>
          </p:cNvPr>
          <p:cNvSpPr>
            <a:spLocks noGrp="1"/>
          </p:cNvSpPr>
          <p:nvPr>
            <p:ph type="body" sz="quarter" idx="24"/>
          </p:nvPr>
        </p:nvSpPr>
        <p:spPr>
          <a:xfrm>
            <a:off x="3814916" y="4874061"/>
            <a:ext cx="3849264" cy="1371600"/>
          </a:xfrm>
        </p:spPr>
        <p:txBody>
          <a:bodyPr/>
          <a:lstStyle/>
          <a:p>
            <a:r>
              <a:rPr lang="en-US" sz="1400" dirty="0"/>
              <a:t>3</a:t>
            </a:r>
          </a:p>
        </p:txBody>
      </p:sp>
      <p:sp>
        <p:nvSpPr>
          <p:cNvPr id="15" name="Slide Number Placeholder 14">
            <a:extLst>
              <a:ext uri="{FF2B5EF4-FFF2-40B4-BE49-F238E27FC236}">
                <a16:creationId xmlns:a16="http://schemas.microsoft.com/office/drawing/2014/main" id="{464D5BFE-DF57-05F1-6535-6EFB6477D51D}"/>
              </a:ext>
            </a:extLst>
          </p:cNvPr>
          <p:cNvSpPr>
            <a:spLocks noGrp="1"/>
          </p:cNvSpPr>
          <p:nvPr>
            <p:ph type="sldNum" sz="quarter" idx="4"/>
          </p:nvPr>
        </p:nvSpPr>
        <p:spPr/>
        <p:txBody>
          <a:bodyPr/>
          <a:lstStyle/>
          <a:p>
            <a:fld id="{EA87306C-81BA-4795-A5CA-9392456A8C1E}" type="slidenum">
              <a:rPr lang="en-US" smtClean="0"/>
              <a:pPr/>
              <a:t>9</a:t>
            </a:fld>
            <a:endParaRPr lang="en-US" dirty="0"/>
          </a:p>
        </p:txBody>
      </p:sp>
      <p:sp>
        <p:nvSpPr>
          <p:cNvPr id="17" name="Text Placeholder 11">
            <a:extLst>
              <a:ext uri="{FF2B5EF4-FFF2-40B4-BE49-F238E27FC236}">
                <a16:creationId xmlns:a16="http://schemas.microsoft.com/office/drawing/2014/main" id="{A7A27EB1-D0CC-1A67-098E-D51C63BB39F7}"/>
              </a:ext>
            </a:extLst>
          </p:cNvPr>
          <p:cNvSpPr txBox="1">
            <a:spLocks/>
          </p:cNvSpPr>
          <p:nvPr/>
        </p:nvSpPr>
        <p:spPr>
          <a:xfrm>
            <a:off x="8203339" y="4529933"/>
            <a:ext cx="3849264" cy="1450988"/>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Text Placeholder 2">
            <a:extLst>
              <a:ext uri="{FF2B5EF4-FFF2-40B4-BE49-F238E27FC236}">
                <a16:creationId xmlns:a16="http://schemas.microsoft.com/office/drawing/2014/main" id="{ACDA0240-6F98-B950-287C-55DBDA4C377B}"/>
              </a:ext>
            </a:extLst>
          </p:cNvPr>
          <p:cNvSpPr txBox="1">
            <a:spLocks/>
          </p:cNvSpPr>
          <p:nvPr/>
        </p:nvSpPr>
        <p:spPr>
          <a:xfrm>
            <a:off x="7821561" y="652826"/>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Inconsistencies in Free Data</a:t>
            </a:r>
          </a:p>
        </p:txBody>
      </p:sp>
      <p:sp>
        <p:nvSpPr>
          <p:cNvPr id="19" name="Text Placeholder 3">
            <a:extLst>
              <a:ext uri="{FF2B5EF4-FFF2-40B4-BE49-F238E27FC236}">
                <a16:creationId xmlns:a16="http://schemas.microsoft.com/office/drawing/2014/main" id="{9505C485-667C-7978-EDC8-D585E7C3E785}"/>
              </a:ext>
            </a:extLst>
          </p:cNvPr>
          <p:cNvSpPr txBox="1">
            <a:spLocks/>
          </p:cNvSpPr>
          <p:nvPr/>
        </p:nvSpPr>
        <p:spPr>
          <a:xfrm>
            <a:off x="7821561" y="1032330"/>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Shift timeline but keep length the same</a:t>
            </a:r>
          </a:p>
          <a:p>
            <a:r>
              <a:rPr lang="en-US" sz="1400" dirty="0"/>
              <a:t>Leverage each other on time/qty limits</a:t>
            </a:r>
          </a:p>
          <a:p>
            <a:r>
              <a:rPr lang="en-US" sz="1400" dirty="0"/>
              <a:t>Reduced target cities</a:t>
            </a:r>
          </a:p>
        </p:txBody>
      </p:sp>
      <p:sp>
        <p:nvSpPr>
          <p:cNvPr id="20" name="Text Placeholder 6">
            <a:extLst>
              <a:ext uri="{FF2B5EF4-FFF2-40B4-BE49-F238E27FC236}">
                <a16:creationId xmlns:a16="http://schemas.microsoft.com/office/drawing/2014/main" id="{7C70FEF1-F5F7-9C22-F287-0A295E60AB38}"/>
              </a:ext>
            </a:extLst>
          </p:cNvPr>
          <p:cNvSpPr txBox="1">
            <a:spLocks/>
          </p:cNvSpPr>
          <p:nvPr/>
        </p:nvSpPr>
        <p:spPr>
          <a:xfrm>
            <a:off x="7821561" y="2571194"/>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a:t>
            </a:r>
          </a:p>
        </p:txBody>
      </p:sp>
      <p:sp>
        <p:nvSpPr>
          <p:cNvPr id="21" name="Text Placeholder 7">
            <a:extLst>
              <a:ext uri="{FF2B5EF4-FFF2-40B4-BE49-F238E27FC236}">
                <a16:creationId xmlns:a16="http://schemas.microsoft.com/office/drawing/2014/main" id="{7C5B6822-665E-9D82-C3B8-8249D81B878B}"/>
              </a:ext>
            </a:extLst>
          </p:cNvPr>
          <p:cNvSpPr txBox="1">
            <a:spLocks/>
          </p:cNvSpPr>
          <p:nvPr/>
        </p:nvSpPr>
        <p:spPr>
          <a:xfrm>
            <a:off x="7821561" y="2953195"/>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a:t>
            </a:r>
          </a:p>
        </p:txBody>
      </p:sp>
      <p:sp>
        <p:nvSpPr>
          <p:cNvPr id="22" name="Text Placeholder 10">
            <a:extLst>
              <a:ext uri="{FF2B5EF4-FFF2-40B4-BE49-F238E27FC236}">
                <a16:creationId xmlns:a16="http://schemas.microsoft.com/office/drawing/2014/main" id="{25C5767A-B1A1-2ED3-D549-0A6259E10A92}"/>
              </a:ext>
            </a:extLst>
          </p:cNvPr>
          <p:cNvSpPr txBox="1">
            <a:spLocks/>
          </p:cNvSpPr>
          <p:nvPr/>
        </p:nvSpPr>
        <p:spPr>
          <a:xfrm>
            <a:off x="7821561" y="4492060"/>
            <a:ext cx="3849264"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
            </a:r>
          </a:p>
        </p:txBody>
      </p:sp>
      <p:sp>
        <p:nvSpPr>
          <p:cNvPr id="23" name="Text Placeholder 11">
            <a:extLst>
              <a:ext uri="{FF2B5EF4-FFF2-40B4-BE49-F238E27FC236}">
                <a16:creationId xmlns:a16="http://schemas.microsoft.com/office/drawing/2014/main" id="{F8224ACF-D672-55B1-A6BC-9029C3DCA510}"/>
              </a:ext>
            </a:extLst>
          </p:cNvPr>
          <p:cNvSpPr txBox="1">
            <a:spLocks/>
          </p:cNvSpPr>
          <p:nvPr/>
        </p:nvSpPr>
        <p:spPr>
          <a:xfrm>
            <a:off x="7821561" y="4874061"/>
            <a:ext cx="3849264" cy="1371600"/>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t>
            </a:r>
          </a:p>
        </p:txBody>
      </p:sp>
      <p:sp>
        <p:nvSpPr>
          <p:cNvPr id="24" name="Text Placeholder 2">
            <a:extLst>
              <a:ext uri="{FF2B5EF4-FFF2-40B4-BE49-F238E27FC236}">
                <a16:creationId xmlns:a16="http://schemas.microsoft.com/office/drawing/2014/main" id="{E7B09D98-02BE-697A-C84A-031340D96A6F}"/>
              </a:ext>
            </a:extLst>
          </p:cNvPr>
          <p:cNvSpPr txBox="1">
            <a:spLocks/>
          </p:cNvSpPr>
          <p:nvPr/>
        </p:nvSpPr>
        <p:spPr>
          <a:xfrm>
            <a:off x="3814916" y="248629"/>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Analysis Details</a:t>
            </a:r>
          </a:p>
        </p:txBody>
      </p:sp>
      <p:sp>
        <p:nvSpPr>
          <p:cNvPr id="25" name="Text Placeholder 2">
            <a:extLst>
              <a:ext uri="{FF2B5EF4-FFF2-40B4-BE49-F238E27FC236}">
                <a16:creationId xmlns:a16="http://schemas.microsoft.com/office/drawing/2014/main" id="{9E96B803-6F4A-BFA2-EC88-8C62DD64C032}"/>
              </a:ext>
            </a:extLst>
          </p:cNvPr>
          <p:cNvSpPr txBox="1">
            <a:spLocks/>
          </p:cNvSpPr>
          <p:nvPr/>
        </p:nvSpPr>
        <p:spPr>
          <a:xfrm>
            <a:off x="7821561" y="248628"/>
            <a:ext cx="3849264"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4">
                    <a:lumMod val="50000"/>
                  </a:schemeClr>
                </a:solidFill>
              </a:rPr>
              <a:t>Limitations / Obstacles</a:t>
            </a:r>
          </a:p>
        </p:txBody>
      </p:sp>
      <p:sp>
        <p:nvSpPr>
          <p:cNvPr id="26" name="TextBox 25">
            <a:extLst>
              <a:ext uri="{FF2B5EF4-FFF2-40B4-BE49-F238E27FC236}">
                <a16:creationId xmlns:a16="http://schemas.microsoft.com/office/drawing/2014/main" id="{C480DF3A-7E48-5BF3-683A-F7C34C522349}"/>
              </a:ext>
            </a:extLst>
          </p:cNvPr>
          <p:cNvSpPr txBox="1"/>
          <p:nvPr/>
        </p:nvSpPr>
        <p:spPr>
          <a:xfrm rot="20429777">
            <a:off x="67193" y="4414033"/>
            <a:ext cx="7180684" cy="1200329"/>
          </a:xfrm>
          <a:prstGeom prst="rect">
            <a:avLst/>
          </a:prstGeom>
          <a:noFill/>
        </p:spPr>
        <p:txBody>
          <a:bodyPr wrap="none" rtlCol="0">
            <a:spAutoFit/>
          </a:bodyPr>
          <a:lstStyle/>
          <a:p>
            <a:r>
              <a:rPr lang="en-US" sz="2400" dirty="0">
                <a:solidFill>
                  <a:srgbClr val="FF0000"/>
                </a:solidFill>
              </a:rPr>
              <a:t>Highlights from a few </a:t>
            </a:r>
          </a:p>
          <a:p>
            <a:r>
              <a:rPr lang="en-US" sz="2400" dirty="0">
                <a:solidFill>
                  <a:srgbClr val="FF0000"/>
                </a:solidFill>
              </a:rPr>
              <a:t>OR </a:t>
            </a:r>
          </a:p>
          <a:p>
            <a:r>
              <a:rPr lang="en-US" sz="2400" dirty="0">
                <a:solidFill>
                  <a:srgbClr val="FF0000"/>
                </a:solidFill>
              </a:rPr>
              <a:t>do detailed walk through of one of they key aspects?</a:t>
            </a:r>
          </a:p>
        </p:txBody>
      </p:sp>
    </p:spTree>
    <p:extLst>
      <p:ext uri="{BB962C8B-B14F-4D97-AF65-F5344CB8AC3E}">
        <p14:creationId xmlns:p14="http://schemas.microsoft.com/office/powerpoint/2010/main" val="28680309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1312B601-74D5-4529-842A-79B5D1AD1257}"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268D2790-C93D-4E77-87F2-435D4508A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{CB2F3C86-4A4F-4AB6-B348-F507DE5B5177}tf16411175_win32</Template>
  <TotalTime>144</TotalTime>
  <Words>1895</Words>
  <Application>Microsoft Office PowerPoint</Application>
  <PresentationFormat>Widescreen</PresentationFormat>
  <Paragraphs>528</Paragraphs>
  <Slides>40</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Tenorite </vt:lpstr>
      <vt:lpstr>Tenorite Bold</vt:lpstr>
      <vt:lpstr>Custom</vt:lpstr>
      <vt:lpstr>Presentation Requirements</vt:lpstr>
      <vt:lpstr>Urban Real Estate Investing, US</vt:lpstr>
      <vt:lpstr>About us</vt:lpstr>
      <vt:lpstr>Meet our client</vt:lpstr>
      <vt:lpstr>Process Overview</vt:lpstr>
      <vt:lpstr>The Plan</vt:lpstr>
      <vt:lpstr>Process Overview Continued</vt:lpstr>
      <vt:lpstr>Data Sources</vt:lpstr>
      <vt:lpstr>Approach Highlights</vt:lpstr>
      <vt:lpstr>FINAL Recommendation</vt:lpstr>
      <vt:lpstr>Next Steps</vt:lpstr>
      <vt:lpstr>Additional Supporting Analysis</vt:lpstr>
      <vt:lpstr>Profitability Growth</vt:lpstr>
      <vt:lpstr>Job market trends</vt:lpstr>
      <vt:lpstr>Unemployment rates across the united states</vt:lpstr>
      <vt:lpstr>Topic trends</vt:lpstr>
      <vt:lpstr>topic trends</vt:lpstr>
      <vt:lpstr>trend comparison</vt:lpstr>
      <vt:lpstr>Premade slides after this!</vt:lpstr>
      <vt:lpstr>Pitch deck</vt:lpstr>
      <vt:lpstr>About us</vt:lpstr>
      <vt:lpstr>problem</vt:lpstr>
      <vt:lpstr>Product overview</vt:lpstr>
      <vt:lpstr>solution</vt:lpstr>
      <vt:lpstr>Product Benefits</vt:lpstr>
      <vt:lpstr>Company Overview</vt:lpstr>
      <vt:lpstr>Business model</vt:lpstr>
      <vt:lpstr>Market overview</vt:lpstr>
      <vt:lpstr>Market comparison</vt:lpstr>
      <vt:lpstr>Our competition</vt:lpstr>
      <vt:lpstr>Competitive layout</vt:lpstr>
      <vt:lpstr>Growth strategy</vt:lpstr>
      <vt:lpstr>Traction</vt:lpstr>
      <vt:lpstr>2-year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Real Estate Investing, US</dc:title>
  <dc:creator>Rebekah Aldrich</dc:creator>
  <cp:lastModifiedBy>Rebekah Aldrich</cp:lastModifiedBy>
  <cp:revision>13</cp:revision>
  <dcterms:created xsi:type="dcterms:W3CDTF">2023-07-26T17:59:29Z</dcterms:created>
  <dcterms:modified xsi:type="dcterms:W3CDTF">2023-07-29T16:49:25Z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